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1" r:id="rId3"/>
    <p:sldMasterId id="2147483682" r:id="rId4"/>
  </p:sldMasterIdLst>
  <p:notesMasterIdLst>
    <p:notesMasterId r:id="rId71"/>
  </p:notesMasterIdLst>
  <p:sldIdLst>
    <p:sldId id="300" r:id="rId5"/>
    <p:sldId id="393" r:id="rId6"/>
    <p:sldId id="448" r:id="rId7"/>
    <p:sldId id="507" r:id="rId8"/>
    <p:sldId id="450" r:id="rId9"/>
    <p:sldId id="506" r:id="rId10"/>
    <p:sldId id="478" r:id="rId11"/>
    <p:sldId id="461" r:id="rId12"/>
    <p:sldId id="459" r:id="rId13"/>
    <p:sldId id="462" r:id="rId14"/>
    <p:sldId id="460" r:id="rId15"/>
    <p:sldId id="504" r:id="rId16"/>
    <p:sldId id="511" r:id="rId17"/>
    <p:sldId id="453" r:id="rId18"/>
    <p:sldId id="455" r:id="rId19"/>
    <p:sldId id="512" r:id="rId20"/>
    <p:sldId id="513" r:id="rId21"/>
    <p:sldId id="515" r:id="rId22"/>
    <p:sldId id="503" r:id="rId23"/>
    <p:sldId id="494" r:id="rId24"/>
    <p:sldId id="522" r:id="rId25"/>
    <p:sldId id="514" r:id="rId26"/>
    <p:sldId id="520" r:id="rId27"/>
    <p:sldId id="476" r:id="rId28"/>
    <p:sldId id="477" r:id="rId29"/>
    <p:sldId id="516" r:id="rId30"/>
    <p:sldId id="517" r:id="rId31"/>
    <p:sldId id="502" r:id="rId32"/>
    <p:sldId id="469" r:id="rId33"/>
    <p:sldId id="479" r:id="rId34"/>
    <p:sldId id="525" r:id="rId35"/>
    <p:sldId id="497" r:id="rId36"/>
    <p:sldId id="527" r:id="rId37"/>
    <p:sldId id="528" r:id="rId38"/>
    <p:sldId id="456" r:id="rId39"/>
    <p:sldId id="458" r:id="rId40"/>
    <p:sldId id="464" r:id="rId41"/>
    <p:sldId id="526" r:id="rId42"/>
    <p:sldId id="530" r:id="rId43"/>
    <p:sldId id="498" r:id="rId44"/>
    <p:sldId id="485" r:id="rId45"/>
    <p:sldId id="484" r:id="rId46"/>
    <p:sldId id="542" r:id="rId47"/>
    <p:sldId id="543" r:id="rId48"/>
    <p:sldId id="544" r:id="rId49"/>
    <p:sldId id="529" r:id="rId50"/>
    <p:sldId id="537" r:id="rId51"/>
    <p:sldId id="538" r:id="rId52"/>
    <p:sldId id="539" r:id="rId53"/>
    <p:sldId id="540" r:id="rId54"/>
    <p:sldId id="468" r:id="rId55"/>
    <p:sldId id="473" r:id="rId56"/>
    <p:sldId id="541" r:id="rId57"/>
    <p:sldId id="518" r:id="rId58"/>
    <p:sldId id="519" r:id="rId59"/>
    <p:sldId id="451" r:id="rId60"/>
    <p:sldId id="470" r:id="rId61"/>
    <p:sldId id="545" r:id="rId62"/>
    <p:sldId id="490" r:id="rId63"/>
    <p:sldId id="492" r:id="rId64"/>
    <p:sldId id="496" r:id="rId65"/>
    <p:sldId id="493" r:id="rId66"/>
    <p:sldId id="495" r:id="rId67"/>
    <p:sldId id="523" r:id="rId68"/>
    <p:sldId id="488" r:id="rId69"/>
    <p:sldId id="377" r:id="rId7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AD57"/>
    <a:srgbClr val="A50021"/>
    <a:srgbClr val="57A984"/>
    <a:srgbClr val="CD4233"/>
    <a:srgbClr val="52AEAA"/>
    <a:srgbClr val="EE4642"/>
    <a:srgbClr val="FA3636"/>
    <a:srgbClr val="FFFFFF"/>
    <a:srgbClr val="D4542C"/>
    <a:srgbClr val="C861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66" autoAdjust="0"/>
    <p:restoredTop sz="91472" autoAdjust="0"/>
  </p:normalViewPr>
  <p:slideViewPr>
    <p:cSldViewPr snapToGrid="0">
      <p:cViewPr>
        <p:scale>
          <a:sx n="50" d="100"/>
          <a:sy n="50" d="100"/>
        </p:scale>
        <p:origin x="1434" y="552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7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image" Target="../media/image40.wmf"/><Relationship Id="rId1" Type="http://schemas.openxmlformats.org/officeDocument/2006/relationships/image" Target="../media/image39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image" Target="../media/image40.wmf"/><Relationship Id="rId1" Type="http://schemas.openxmlformats.org/officeDocument/2006/relationships/image" Target="../media/image39.w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wmf"/><Relationship Id="rId2" Type="http://schemas.openxmlformats.org/officeDocument/2006/relationships/image" Target="../media/image40.wmf"/><Relationship Id="rId1" Type="http://schemas.openxmlformats.org/officeDocument/2006/relationships/image" Target="../media/image39.wmf"/><Relationship Id="rId5" Type="http://schemas.openxmlformats.org/officeDocument/2006/relationships/image" Target="../media/image43.wmf"/><Relationship Id="rId4" Type="http://schemas.openxmlformats.org/officeDocument/2006/relationships/image" Target="../media/image42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w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wmf"/><Relationship Id="rId1" Type="http://schemas.openxmlformats.org/officeDocument/2006/relationships/image" Target="../media/image48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w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61.wmf"/><Relationship Id="rId2" Type="http://schemas.openxmlformats.org/officeDocument/2006/relationships/image" Target="../media/image60.wmf"/><Relationship Id="rId1" Type="http://schemas.openxmlformats.org/officeDocument/2006/relationships/image" Target="../media/image5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wmf"/></Relationships>
</file>

<file path=ppt/media/image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wmf>
</file>

<file path=ppt/media/image21.wmf>
</file>

<file path=ppt/media/image22.wm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33.jpeg>
</file>

<file path=ppt/media/image34.png>
</file>

<file path=ppt/media/image35.png>
</file>

<file path=ppt/media/image36.wmf>
</file>

<file path=ppt/media/image37.wmf>
</file>

<file path=ppt/media/image38.wmf>
</file>

<file path=ppt/media/image39.wmf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wmf>
</file>

<file path=ppt/media/image56.png>
</file>

<file path=ppt/media/image57.png>
</file>

<file path=ppt/media/image58.png>
</file>

<file path=ppt/media/image59.wmf>
</file>

<file path=ppt/media/image6.png>
</file>

<file path=ppt/media/image60.wmf>
</file>

<file path=ppt/media/image61.wmf>
</file>

<file path=ppt/media/image62.png>
</file>

<file path=ppt/media/image63.png>
</file>

<file path=ppt/media/image64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FE9BEE-36E8-4A9F-A0B5-9CA54CD5B16B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7E0428-65EA-4747-87C6-01E2A1B9C65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1716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48182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0563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4137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2237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2938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4604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7572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48725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41039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5491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9638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941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60500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63612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83977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20687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8708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16214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93982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02184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3157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3677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69354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3144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7278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08214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13367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32896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27843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36536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54029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986126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18608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10556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013879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42590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669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46586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7156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739624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64147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25183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34655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751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74217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82651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38527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35408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02225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11253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93086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55806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517876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353864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4330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160110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8887343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21602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4674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629175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64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16470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65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9825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66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5570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573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9996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7E0428-65EA-4747-87C6-01E2A1B9C65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6264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3181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4540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173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5FD87F2-8CDE-48A2-BE63-CA3854B67FB4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A2545BD-C201-4512-A600-F6136658794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2188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7F48BED-930F-4E2E-873A-4C0B3C44448E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8577A1-0E5F-423E-93A7-9C299A56BD1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93287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FE2A2A0-CDAB-4127-8C9C-02A4E96CD980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1E8734-5269-48E0-8180-5ACB95284E5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88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1524000"/>
            <a:ext cx="4826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524000"/>
            <a:ext cx="4828117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7757610-92E9-4AB8-AFDB-CAB7B3133002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D7B287A-BE5A-416A-861A-17A3946380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380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C84A0EE-4D3B-4FD8-ABCF-83A8021A07B9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10EDE3-9662-406D-86AC-FE841B3E33B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5381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7D4564-FE0D-4489-BE6D-D29E7B229132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E171BB-D47E-46FE-BCBB-ECFEA02DF8E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42634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6A4EFB-FE61-4706-83CF-DDF86A15A3CF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F63166-C372-4884-B7AF-AA877D7453C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9635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749886-5C22-45B4-82C4-EE828C620A4E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B684D2-00BB-4F13-9848-CAC04AAB08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298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4764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2DAF45-BE5A-4DA1-8123-2715490182FA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AB08DF-ACF8-40D5-B0D4-D11A1E81BF38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51037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B59980-CACC-4817-AA03-20FE47773643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C8DACC-E3BC-43E3-BFE4-DB0FEBC18D08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2206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5FD87F2-8CDE-48A2-BE63-CA3854B67FB4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A2545BD-C201-4512-A600-F6136658794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2967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7F48BED-930F-4E2E-873A-4C0B3C44448E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8577A1-0E5F-423E-93A7-9C299A56BD1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723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FE2A2A0-CDAB-4127-8C9C-02A4E96CD980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1E8734-5269-48E0-8180-5ACB95284E5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4471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1524000"/>
            <a:ext cx="4826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524000"/>
            <a:ext cx="4828117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7757610-92E9-4AB8-AFDB-CAB7B3133002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D7B287A-BE5A-416A-861A-17A3946380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9855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C84A0EE-4D3B-4FD8-ABCF-83A8021A07B9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10EDE3-9662-406D-86AC-FE841B3E33B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5187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7D4564-FE0D-4489-BE6D-D29E7B229132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E171BB-D47E-46FE-BCBB-ECFEA02DF8E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2757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6A4EFB-FE61-4706-83CF-DDF86A15A3CF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F63166-C372-4884-B7AF-AA877D7453C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84045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749886-5C22-45B4-82C4-EE828C620A4E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B684D2-00BB-4F13-9848-CAC04AAB08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35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00011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2DAF45-BE5A-4DA1-8123-2715490182FA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AB08DF-ACF8-40D5-B0D4-D11A1E81BF38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3779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B59980-CACC-4817-AA03-20FE47773643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C8DACC-E3BC-43E3-BFE4-DB0FEBC18D08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6156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5FD87F2-8CDE-48A2-BE63-CA3854B67FB4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A2545BD-C201-4512-A600-F61366587943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3692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7F48BED-930F-4E2E-873A-4C0B3C44448E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8577A1-0E5F-423E-93A7-9C299A56BD1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6394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FE2A2A0-CDAB-4127-8C9C-02A4E96CD980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1E8734-5269-48E0-8180-5ACB95284E5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60194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1524000"/>
            <a:ext cx="4826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0" y="1524000"/>
            <a:ext cx="4828117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7757610-92E9-4AB8-AFDB-CAB7B3133002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D7B287A-BE5A-416A-861A-17A39463803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23310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C84A0EE-4D3B-4FD8-ABCF-83A8021A07B9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810EDE3-9662-406D-86AC-FE841B3E33BF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28414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17D4564-FE0D-4489-BE6D-D29E7B229132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6E171BB-D47E-46FE-BCBB-ECFEA02DF8E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595759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6A4EFB-FE61-4706-83CF-DDF86A15A3CF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8F63166-C372-4884-B7AF-AA877D7453C2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00948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C749886-5C22-45B4-82C4-EE828C620A4E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7B684D2-00BB-4F13-9848-CAC04AAB085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734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470963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2DAF45-BE5A-4DA1-8123-2715490182FA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AB08DF-ACF8-40D5-B0D4-D11A1E81BF38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22071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DB59980-CACC-4817-AA03-20FE47773643}" type="datetime1">
              <a:rPr lang="en-US" altLang="zh-CN">
                <a:solidFill>
                  <a:srgbClr val="000000"/>
                </a:solidFill>
              </a:rPr>
              <a:pPr/>
              <a:t>1/12/2017</a:t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EC8DACC-E3BC-43E3-BFE4-DB0FEBC18D08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endParaRPr lang="en-US" altLang="zh-CN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162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54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5865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657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7719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856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D5093-A43C-42F7-B0F4-B26012C603A9}" type="datetimeFigureOut">
              <a:rPr lang="zh-CN" altLang="en-US" smtClean="0"/>
              <a:t>2017/1/12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66222-02BB-4DA3-8703-4EE2A22696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812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25400"/>
            <a:ext cx="81280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Slide Title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1524000"/>
            <a:ext cx="9857317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Text</a:t>
            </a:r>
          </a:p>
          <a:p>
            <a:pPr lvl="1"/>
            <a:r>
              <a:rPr lang="en-US" altLang="ja-JP" smtClean="0"/>
              <a:t>text</a:t>
            </a:r>
          </a:p>
          <a:p>
            <a:pPr lvl="2"/>
            <a:r>
              <a:rPr lang="en-US" altLang="ja-JP" smtClean="0"/>
              <a:t>text</a:t>
            </a:r>
          </a:p>
          <a:p>
            <a:pPr lvl="3"/>
            <a:r>
              <a:rPr lang="en-US" altLang="ja-JP" smtClean="0"/>
              <a:t>text</a:t>
            </a:r>
          </a:p>
        </p:txBody>
      </p:sp>
      <p:sp>
        <p:nvSpPr>
          <p:cNvPr id="86118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08000" y="6477000"/>
            <a:ext cx="2540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8CDC7D3-047D-4C7F-AFF2-58292127899A}" type="datetime1">
              <a:rPr kumimoji="1" lang="en-US" altLang="zh-CN">
                <a:solidFill>
                  <a:srgbClr val="000000"/>
                </a:solidFill>
                <a:latin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1/12/2017</a:t>
            </a:fld>
            <a:endParaRPr kumimoji="1" lang="en-US" altLang="zh-CN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86119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1200" y="6477001"/>
            <a:ext cx="3657600" cy="227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BBE6F61-7E4B-4537-AC02-24BEC4E232DD}" type="slidenum">
              <a:rPr kumimoji="1" lang="en-US" altLang="zh-CN">
                <a:solidFill>
                  <a:srgbClr val="000000"/>
                </a:solidFill>
                <a:latin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323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iming>
    <p:tnLst>
      <p:par>
        <p:cTn id="1" dur="indefinite" restart="never" nodeType="tmRoot"/>
      </p:par>
    </p:tnLst>
  </p:timing>
  <p:hf hdr="0"/>
  <p:txStyles>
    <p:titleStyle>
      <a:lvl1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2pPr>
      <a:lvl3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3pPr>
      <a:lvl4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4pPr>
      <a:lvl5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5pPr>
      <a:lvl6pPr marL="4572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6pPr>
      <a:lvl7pPr marL="9144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7pPr>
      <a:lvl8pPr marL="13716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8pPr>
      <a:lvl9pPr marL="18288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9pPr>
    </p:titleStyle>
    <p:bodyStyle>
      <a:lvl1pPr marL="342900" indent="-342900" algn="l" defTabSz="912813" rtl="0" eaLnBrk="0" fontAlgn="base" hangingPunct="0">
        <a:spcBef>
          <a:spcPct val="20000"/>
        </a:spcBef>
        <a:spcAft>
          <a:spcPct val="0"/>
        </a:spcAft>
        <a:buSzPct val="120000"/>
        <a:buFont typeface="Wingdings" panose="05000000000000000000" pitchFamily="2" charset="2"/>
        <a:buChar char="§"/>
        <a:defRPr kumimoji="1" sz="28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1pPr>
      <a:lvl2pPr marL="742950" indent="-285750" algn="l" defTabSz="912813" rtl="0" eaLnBrk="0" fontAlgn="base" hangingPunct="0">
        <a:spcBef>
          <a:spcPct val="20000"/>
        </a:spcBef>
        <a:spcAft>
          <a:spcPct val="0"/>
        </a:spcAft>
        <a:buChar char="–"/>
        <a:defRPr kumimoji="1" sz="24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2pPr>
      <a:lvl3pPr marL="1143000" indent="-230188" algn="l" defTabSz="912813" rtl="0" eaLnBrk="0" fontAlgn="base" hangingPunct="0">
        <a:spcBef>
          <a:spcPct val="20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3pPr>
      <a:lvl4pPr marL="1600200" indent="-228600" algn="l" defTabSz="912813" rtl="0" eaLnBrk="0" fontAlgn="base" hangingPunct="0">
        <a:spcBef>
          <a:spcPct val="20000"/>
        </a:spcBef>
        <a:spcAft>
          <a:spcPct val="0"/>
        </a:spcAft>
        <a:buFont typeface="Tahoma" panose="020B0604030504040204" pitchFamily="34" charset="0"/>
        <a:buChar char="»"/>
        <a:defRPr kumimoji="1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4pPr>
      <a:lvl5pPr marL="2057400" indent="-228600" algn="l" defTabSz="912813" rtl="0" eaLnBrk="0" fontAlgn="base" hangingPunct="0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MS PGothic" panose="020B0600070205080204" pitchFamily="34" charset="-128"/>
        </a:defRPr>
      </a:lvl5pPr>
      <a:lvl6pPr marL="25146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6pPr>
      <a:lvl7pPr marL="29718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7pPr>
      <a:lvl8pPr marL="34290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8pPr>
      <a:lvl9pPr marL="38862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25400"/>
            <a:ext cx="81280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Slide Title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1524000"/>
            <a:ext cx="9857317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Text</a:t>
            </a:r>
          </a:p>
          <a:p>
            <a:pPr lvl="1"/>
            <a:r>
              <a:rPr lang="en-US" altLang="ja-JP" smtClean="0"/>
              <a:t>text</a:t>
            </a:r>
          </a:p>
          <a:p>
            <a:pPr lvl="2"/>
            <a:r>
              <a:rPr lang="en-US" altLang="ja-JP" smtClean="0"/>
              <a:t>text</a:t>
            </a:r>
          </a:p>
          <a:p>
            <a:pPr lvl="3"/>
            <a:r>
              <a:rPr lang="en-US" altLang="ja-JP" smtClean="0"/>
              <a:t>text</a:t>
            </a:r>
          </a:p>
        </p:txBody>
      </p:sp>
      <p:sp>
        <p:nvSpPr>
          <p:cNvPr id="86118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08000" y="6477000"/>
            <a:ext cx="2540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8CDC7D3-047D-4C7F-AFF2-58292127899A}" type="datetime1">
              <a:rPr kumimoji="1" lang="en-US" altLang="zh-CN">
                <a:solidFill>
                  <a:srgbClr val="000000"/>
                </a:solidFill>
                <a:latin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1/12/2017</a:t>
            </a:fld>
            <a:endParaRPr kumimoji="1" lang="en-US" altLang="zh-CN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86119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1200" y="6477001"/>
            <a:ext cx="3657600" cy="227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BBE6F61-7E4B-4537-AC02-24BEC4E232DD}" type="slidenum">
              <a:rPr kumimoji="1" lang="en-US" altLang="zh-CN">
                <a:solidFill>
                  <a:srgbClr val="000000"/>
                </a:solidFill>
                <a:latin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6766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</p:sldLayoutIdLst>
  <p:timing>
    <p:tnLst>
      <p:par>
        <p:cTn id="1" dur="indefinite" restart="never" nodeType="tmRoot"/>
      </p:par>
    </p:tnLst>
  </p:timing>
  <p:hf hdr="0"/>
  <p:txStyles>
    <p:titleStyle>
      <a:lvl1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2pPr>
      <a:lvl3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3pPr>
      <a:lvl4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4pPr>
      <a:lvl5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5pPr>
      <a:lvl6pPr marL="4572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6pPr>
      <a:lvl7pPr marL="9144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7pPr>
      <a:lvl8pPr marL="13716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8pPr>
      <a:lvl9pPr marL="18288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9pPr>
    </p:titleStyle>
    <p:bodyStyle>
      <a:lvl1pPr marL="342900" indent="-342900" algn="l" defTabSz="912813" rtl="0" eaLnBrk="0" fontAlgn="base" hangingPunct="0">
        <a:spcBef>
          <a:spcPct val="20000"/>
        </a:spcBef>
        <a:spcAft>
          <a:spcPct val="0"/>
        </a:spcAft>
        <a:buSzPct val="120000"/>
        <a:buFont typeface="Wingdings" panose="05000000000000000000" pitchFamily="2" charset="2"/>
        <a:buChar char="§"/>
        <a:defRPr kumimoji="1" sz="28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1pPr>
      <a:lvl2pPr marL="742950" indent="-285750" algn="l" defTabSz="912813" rtl="0" eaLnBrk="0" fontAlgn="base" hangingPunct="0">
        <a:spcBef>
          <a:spcPct val="20000"/>
        </a:spcBef>
        <a:spcAft>
          <a:spcPct val="0"/>
        </a:spcAft>
        <a:buChar char="–"/>
        <a:defRPr kumimoji="1" sz="24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2pPr>
      <a:lvl3pPr marL="1143000" indent="-230188" algn="l" defTabSz="912813" rtl="0" eaLnBrk="0" fontAlgn="base" hangingPunct="0">
        <a:spcBef>
          <a:spcPct val="20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3pPr>
      <a:lvl4pPr marL="1600200" indent="-228600" algn="l" defTabSz="912813" rtl="0" eaLnBrk="0" fontAlgn="base" hangingPunct="0">
        <a:spcBef>
          <a:spcPct val="20000"/>
        </a:spcBef>
        <a:spcAft>
          <a:spcPct val="0"/>
        </a:spcAft>
        <a:buFont typeface="Tahoma" panose="020B0604030504040204" pitchFamily="34" charset="0"/>
        <a:buChar char="»"/>
        <a:defRPr kumimoji="1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4pPr>
      <a:lvl5pPr marL="2057400" indent="-228600" algn="l" defTabSz="912813" rtl="0" eaLnBrk="0" fontAlgn="base" hangingPunct="0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MS PGothic" panose="020B0600070205080204" pitchFamily="34" charset="-128"/>
        </a:defRPr>
      </a:lvl5pPr>
      <a:lvl6pPr marL="25146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6pPr>
      <a:lvl7pPr marL="29718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7pPr>
      <a:lvl8pPr marL="34290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8pPr>
      <a:lvl9pPr marL="38862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25400"/>
            <a:ext cx="81280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Slide Title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1524000"/>
            <a:ext cx="9857317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Text</a:t>
            </a:r>
          </a:p>
          <a:p>
            <a:pPr lvl="1"/>
            <a:r>
              <a:rPr lang="en-US" altLang="ja-JP" smtClean="0"/>
              <a:t>text</a:t>
            </a:r>
          </a:p>
          <a:p>
            <a:pPr lvl="2"/>
            <a:r>
              <a:rPr lang="en-US" altLang="ja-JP" smtClean="0"/>
              <a:t>text</a:t>
            </a:r>
          </a:p>
          <a:p>
            <a:pPr lvl="3"/>
            <a:r>
              <a:rPr lang="en-US" altLang="ja-JP" smtClean="0"/>
              <a:t>text</a:t>
            </a:r>
          </a:p>
        </p:txBody>
      </p:sp>
      <p:sp>
        <p:nvSpPr>
          <p:cNvPr id="86118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08000" y="6477000"/>
            <a:ext cx="2540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8CDC7D3-047D-4C7F-AFF2-58292127899A}" type="datetime1">
              <a:rPr kumimoji="1" lang="en-US" altLang="zh-CN">
                <a:solidFill>
                  <a:srgbClr val="000000"/>
                </a:solidFill>
                <a:latin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1/12/2017</a:t>
            </a:fld>
            <a:endParaRPr kumimoji="1" lang="en-US" altLang="zh-CN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86119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331200" y="6477001"/>
            <a:ext cx="3657600" cy="227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4BBE6F61-7E4B-4537-AC02-24BEC4E232DD}" type="slidenum">
              <a:rPr kumimoji="1" lang="en-US" altLang="zh-CN">
                <a:solidFill>
                  <a:srgbClr val="000000"/>
                </a:solidFill>
                <a:latin typeface="Arial" panose="020B0604020202020204" pitchFamily="34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kumimoji="1" lang="en-US" altLang="zh-CN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736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</p:sldLayoutIdLst>
  <p:timing>
    <p:tnLst>
      <p:par>
        <p:cTn id="1" dur="indefinite" restart="never" nodeType="tmRoot"/>
      </p:par>
    </p:tnLst>
  </p:timing>
  <p:hf hdr="0"/>
  <p:txStyles>
    <p:titleStyle>
      <a:lvl1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+mj-lt"/>
          <a:ea typeface="MS PGothic" panose="020B0600070205080204" pitchFamily="34" charset="-128"/>
          <a:cs typeface="ＭＳ Ｐゴシック" charset="-128"/>
        </a:defRPr>
      </a:lvl1pPr>
      <a:lvl2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2pPr>
      <a:lvl3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3pPr>
      <a:lvl4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4pPr>
      <a:lvl5pPr algn="l" defTabSz="912813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MS PGothic" panose="020B0600070205080204" pitchFamily="34" charset="-128"/>
          <a:cs typeface="ＭＳ Ｐゴシック" charset="-128"/>
        </a:defRPr>
      </a:lvl5pPr>
      <a:lvl6pPr marL="4572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6pPr>
      <a:lvl7pPr marL="9144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7pPr>
      <a:lvl8pPr marL="13716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8pPr>
      <a:lvl9pPr marL="1828800" algn="l" defTabSz="912813" rtl="0" fontAlgn="base">
        <a:spcBef>
          <a:spcPct val="0"/>
        </a:spcBef>
        <a:spcAft>
          <a:spcPct val="0"/>
        </a:spcAft>
        <a:defRPr kumimoji="1" sz="2800" b="1">
          <a:solidFill>
            <a:srgbClr val="FF0000"/>
          </a:solidFill>
          <a:latin typeface="Tahoma" pitchFamily="34" charset="0"/>
          <a:ea typeface="ＭＳ Ｐゴシック" pitchFamily="50" charset="-128"/>
        </a:defRPr>
      </a:lvl9pPr>
    </p:titleStyle>
    <p:bodyStyle>
      <a:lvl1pPr marL="342900" indent="-342900" algn="l" defTabSz="912813" rtl="0" eaLnBrk="0" fontAlgn="base" hangingPunct="0">
        <a:spcBef>
          <a:spcPct val="20000"/>
        </a:spcBef>
        <a:spcAft>
          <a:spcPct val="0"/>
        </a:spcAft>
        <a:buSzPct val="120000"/>
        <a:buFont typeface="Wingdings" panose="05000000000000000000" pitchFamily="2" charset="2"/>
        <a:buChar char="§"/>
        <a:defRPr kumimoji="1" sz="28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1pPr>
      <a:lvl2pPr marL="742950" indent="-285750" algn="l" defTabSz="912813" rtl="0" eaLnBrk="0" fontAlgn="base" hangingPunct="0">
        <a:spcBef>
          <a:spcPct val="20000"/>
        </a:spcBef>
        <a:spcAft>
          <a:spcPct val="0"/>
        </a:spcAft>
        <a:buChar char="–"/>
        <a:defRPr kumimoji="1" sz="24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2pPr>
      <a:lvl3pPr marL="1143000" indent="-230188" algn="l" defTabSz="912813" rtl="0" eaLnBrk="0" fontAlgn="base" hangingPunct="0">
        <a:spcBef>
          <a:spcPct val="20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3pPr>
      <a:lvl4pPr marL="1600200" indent="-228600" algn="l" defTabSz="912813" rtl="0" eaLnBrk="0" fontAlgn="base" hangingPunct="0">
        <a:spcBef>
          <a:spcPct val="20000"/>
        </a:spcBef>
        <a:spcAft>
          <a:spcPct val="0"/>
        </a:spcAft>
        <a:buFont typeface="Tahoma" panose="020B0604030504040204" pitchFamily="34" charset="0"/>
        <a:buChar char="»"/>
        <a:defRPr kumimoji="1">
          <a:solidFill>
            <a:schemeClr val="tx1"/>
          </a:solidFill>
          <a:latin typeface="Arial"/>
          <a:ea typeface="MS PGothic" panose="020B0600070205080204" pitchFamily="34" charset="-128"/>
          <a:cs typeface="Arial"/>
        </a:defRPr>
      </a:lvl4pPr>
      <a:lvl5pPr marL="2057400" indent="-228600" algn="l" defTabSz="912813" rtl="0" eaLnBrk="0" fontAlgn="base" hangingPunct="0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MS PGothic" panose="020B0600070205080204" pitchFamily="34" charset="-128"/>
        </a:defRPr>
      </a:lvl5pPr>
      <a:lvl6pPr marL="25146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6pPr>
      <a:lvl7pPr marL="29718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7pPr>
      <a:lvl8pPr marL="34290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8pPr>
      <a:lvl9pPr marL="3886200" indent="-228600" algn="l" defTabSz="912813" rtl="0" fontAlgn="base">
        <a:spcBef>
          <a:spcPct val="20000"/>
        </a:spcBef>
        <a:spcAft>
          <a:spcPct val="0"/>
        </a:spcAft>
        <a:buChar char="»"/>
        <a:defRPr kumimoji="1">
          <a:solidFill>
            <a:srgbClr val="333399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11" Type="http://schemas.openxmlformats.org/officeDocument/2006/relationships/image" Target="../media/image14.png"/><Relationship Id="rId5" Type="http://schemas.openxmlformats.org/officeDocument/2006/relationships/image" Target="../media/image11.emf"/><Relationship Id="rId10" Type="http://schemas.openxmlformats.org/officeDocument/2006/relationships/image" Target="../media/image13.png"/><Relationship Id="rId4" Type="http://schemas.openxmlformats.org/officeDocument/2006/relationships/image" Target="../media/image10.emf"/><Relationship Id="rId9" Type="http://schemas.openxmlformats.org/officeDocument/2006/relationships/image" Target="../media/image19.png"/><Relationship Id="rId1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11" Type="http://schemas.openxmlformats.org/officeDocument/2006/relationships/image" Target="../media/image14.png"/><Relationship Id="rId5" Type="http://schemas.openxmlformats.org/officeDocument/2006/relationships/image" Target="../media/image11.emf"/><Relationship Id="rId10" Type="http://schemas.openxmlformats.org/officeDocument/2006/relationships/image" Target="../media/image13.png"/><Relationship Id="rId4" Type="http://schemas.openxmlformats.org/officeDocument/2006/relationships/image" Target="../media/image10.emf"/><Relationship Id="rId9" Type="http://schemas.openxmlformats.org/officeDocument/2006/relationships/image" Target="../media/image19.png"/><Relationship Id="rId1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0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0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3.png"/><Relationship Id="rId4" Type="http://schemas.openxmlformats.org/officeDocument/2006/relationships/image" Target="../media/image1.png"/><Relationship Id="rId9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1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2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0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7" Type="http://schemas.openxmlformats.org/officeDocument/2006/relationships/image" Target="../media/image20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34.png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wmf"/><Relationship Id="rId3" Type="http://schemas.openxmlformats.org/officeDocument/2006/relationships/notesSlide" Target="../notesSlides/notesSlide28.xml"/><Relationship Id="rId7" Type="http://schemas.openxmlformats.org/officeDocument/2006/relationships/oleObject" Target="../embeddings/oleObject7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7.wmf"/><Relationship Id="rId4" Type="http://schemas.openxmlformats.org/officeDocument/2006/relationships/image" Target="../media/image36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0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8.w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wmf"/><Relationship Id="rId3" Type="http://schemas.openxmlformats.org/officeDocument/2006/relationships/notesSlide" Target="../notesSlides/notesSlide38.xml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39.wmf"/><Relationship Id="rId5" Type="http://schemas.openxmlformats.org/officeDocument/2006/relationships/oleObject" Target="../embeddings/oleObject10.bin"/><Relationship Id="rId10" Type="http://schemas.openxmlformats.org/officeDocument/2006/relationships/image" Target="../media/image41.wmf"/><Relationship Id="rId4" Type="http://schemas.openxmlformats.org/officeDocument/2006/relationships/image" Target="../media/image1.png"/><Relationship Id="rId9" Type="http://schemas.openxmlformats.org/officeDocument/2006/relationships/oleObject" Target="../embeddings/oleObject12.bin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wmf"/><Relationship Id="rId3" Type="http://schemas.openxmlformats.org/officeDocument/2006/relationships/notesSlide" Target="../notesSlides/notesSlide39.xml"/><Relationship Id="rId7" Type="http://schemas.openxmlformats.org/officeDocument/2006/relationships/oleObject" Target="../embeddings/oleObject14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39.wmf"/><Relationship Id="rId5" Type="http://schemas.openxmlformats.org/officeDocument/2006/relationships/oleObject" Target="../embeddings/oleObject13.bin"/><Relationship Id="rId10" Type="http://schemas.openxmlformats.org/officeDocument/2006/relationships/image" Target="../media/image41.wmf"/><Relationship Id="rId4" Type="http://schemas.openxmlformats.org/officeDocument/2006/relationships/image" Target="../media/image1.png"/><Relationship Id="rId9" Type="http://schemas.openxmlformats.org/officeDocument/2006/relationships/oleObject" Target="../embeddings/oleObject15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.wmf"/><Relationship Id="rId13" Type="http://schemas.openxmlformats.org/officeDocument/2006/relationships/oleObject" Target="../embeddings/oleObject20.bin"/><Relationship Id="rId3" Type="http://schemas.openxmlformats.org/officeDocument/2006/relationships/notesSlide" Target="../notesSlides/notesSlide40.xml"/><Relationship Id="rId7" Type="http://schemas.openxmlformats.org/officeDocument/2006/relationships/oleObject" Target="../embeddings/oleObject17.bin"/><Relationship Id="rId12" Type="http://schemas.openxmlformats.org/officeDocument/2006/relationships/image" Target="../media/image42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39.wmf"/><Relationship Id="rId11" Type="http://schemas.openxmlformats.org/officeDocument/2006/relationships/oleObject" Target="../embeddings/oleObject19.bin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41.wmf"/><Relationship Id="rId4" Type="http://schemas.openxmlformats.org/officeDocument/2006/relationships/image" Target="../media/image1.png"/><Relationship Id="rId9" Type="http://schemas.openxmlformats.org/officeDocument/2006/relationships/oleObject" Target="../embeddings/oleObject18.bin"/><Relationship Id="rId14" Type="http://schemas.openxmlformats.org/officeDocument/2006/relationships/image" Target="../media/image43.w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wmf"/><Relationship Id="rId4" Type="http://schemas.openxmlformats.org/officeDocument/2006/relationships/image" Target="../media/image44.w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7.wmf"/><Relationship Id="rId4" Type="http://schemas.openxmlformats.org/officeDocument/2006/relationships/image" Target="../media/image46.w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48.wmf"/><Relationship Id="rId5" Type="http://schemas.openxmlformats.org/officeDocument/2006/relationships/oleObject" Target="../embeddings/oleObject21.bin"/><Relationship Id="rId4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9.wmf"/><Relationship Id="rId3" Type="http://schemas.openxmlformats.org/officeDocument/2006/relationships/notesSlide" Target="../notesSlides/notesSlide44.xml"/><Relationship Id="rId7" Type="http://schemas.openxmlformats.org/officeDocument/2006/relationships/oleObject" Target="../embeddings/oleObject23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48.wmf"/><Relationship Id="rId5" Type="http://schemas.openxmlformats.org/officeDocument/2006/relationships/oleObject" Target="../embeddings/oleObject22.bin"/><Relationship Id="rId4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png"/><Relationship Id="rId5" Type="http://schemas.openxmlformats.org/officeDocument/2006/relationships/image" Target="../media/image51.png"/><Relationship Id="rId4" Type="http://schemas.openxmlformats.org/officeDocument/2006/relationships/image" Target="../media/image5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3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7" Type="http://schemas.openxmlformats.org/officeDocument/2006/relationships/image" Target="../media/image55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24.bin"/><Relationship Id="rId5" Type="http://schemas.openxmlformats.org/officeDocument/2006/relationships/image" Target="../media/image56.png"/><Relationship Id="rId4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7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8.png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wmf"/><Relationship Id="rId3" Type="http://schemas.openxmlformats.org/officeDocument/2006/relationships/notesSlide" Target="../notesSlides/notesSlide61.xml"/><Relationship Id="rId7" Type="http://schemas.openxmlformats.org/officeDocument/2006/relationships/oleObject" Target="../embeddings/oleObject26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59.wmf"/><Relationship Id="rId5" Type="http://schemas.openxmlformats.org/officeDocument/2006/relationships/oleObject" Target="../embeddings/oleObject25.bin"/><Relationship Id="rId10" Type="http://schemas.openxmlformats.org/officeDocument/2006/relationships/image" Target="../media/image61.wmf"/><Relationship Id="rId4" Type="http://schemas.openxmlformats.org/officeDocument/2006/relationships/image" Target="../media/image1.png"/><Relationship Id="rId9" Type="http://schemas.openxmlformats.org/officeDocument/2006/relationships/oleObject" Target="../embeddings/oleObject27.bin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4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4.png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.emf"/><Relationship Id="rId3" Type="http://schemas.openxmlformats.org/officeDocument/2006/relationships/image" Target="../media/image1.png"/><Relationship Id="rId7" Type="http://schemas.openxmlformats.org/officeDocument/2006/relationships/image" Target="../media/image68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7.emf"/><Relationship Id="rId5" Type="http://schemas.openxmlformats.org/officeDocument/2006/relationships/image" Target="../media/image66.emf"/><Relationship Id="rId4" Type="http://schemas.openxmlformats.org/officeDocument/2006/relationships/image" Target="../media/image65.emf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10" Type="http://schemas.openxmlformats.org/officeDocument/2006/relationships/image" Target="../media/image16.png"/><Relationship Id="rId4" Type="http://schemas.openxmlformats.org/officeDocument/2006/relationships/image" Target="../media/image10.emf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11" Type="http://schemas.openxmlformats.org/officeDocument/2006/relationships/image" Target="../media/image3.png"/><Relationship Id="rId5" Type="http://schemas.openxmlformats.org/officeDocument/2006/relationships/image" Target="../media/image11.emf"/><Relationship Id="rId10" Type="http://schemas.openxmlformats.org/officeDocument/2006/relationships/image" Target="../media/image16.png"/><Relationship Id="rId4" Type="http://schemas.openxmlformats.org/officeDocument/2006/relationships/image" Target="../media/image10.emf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203" y="5575922"/>
            <a:ext cx="2426406" cy="81596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907" y="5513095"/>
            <a:ext cx="980387" cy="980387"/>
          </a:xfrm>
          <a:prstGeom prst="rect">
            <a:avLst/>
          </a:prstGeom>
        </p:spPr>
      </p:pic>
      <p:sp>
        <p:nvSpPr>
          <p:cNvPr id="6" name="标题 1"/>
          <p:cNvSpPr>
            <a:spLocks noGrp="1"/>
          </p:cNvSpPr>
          <p:nvPr>
            <p:ph type="ctrTitle"/>
          </p:nvPr>
        </p:nvSpPr>
        <p:spPr>
          <a:xfrm>
            <a:off x="2726487" y="1045653"/>
            <a:ext cx="6739025" cy="1284303"/>
          </a:xfrm>
        </p:spPr>
        <p:txBody>
          <a:bodyPr>
            <a:noAutofit/>
          </a:bodyPr>
          <a:lstStyle/>
          <a:p>
            <a:r>
              <a:rPr lang="en-US" altLang="zh-CN" sz="6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Sparse Coding</a:t>
            </a:r>
            <a:endParaRPr lang="zh-CN" altLang="en-US"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ubtitle 2"/>
          <p:cNvSpPr>
            <a:spLocks noGrp="1"/>
          </p:cNvSpPr>
          <p:nvPr/>
        </p:nvSpPr>
        <p:spPr bwMode="auto">
          <a:xfrm>
            <a:off x="2456280" y="3251822"/>
            <a:ext cx="7279438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>
            <a:lvl1pPr marL="0" indent="0" algn="ctr" defTabSz="912813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Wingdings" panose="05000000000000000000" pitchFamily="2" charset="2"/>
              <a:buNone/>
              <a:defRPr kumimoji="1" sz="28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  <a:lvl2pPr marL="457200" indent="0" algn="ctr" defTabSz="912813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24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2pPr>
            <a:lvl3pPr marL="914400" indent="0" algn="ctr" defTabSz="912813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 sz="20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3pPr>
            <a:lvl4pPr marL="1371600" indent="0" algn="ctr" defTabSz="912813" rtl="0" eaLnBrk="0" fontAlgn="base" hangingPunct="0">
              <a:spcBef>
                <a:spcPct val="20000"/>
              </a:spcBef>
              <a:spcAft>
                <a:spcPct val="0"/>
              </a:spcAft>
              <a:buFont typeface="Tahoma" panose="020B0604030504040204" pitchFamily="34" charset="0"/>
              <a:buNone/>
              <a:defRPr kumimoji="1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4pPr>
            <a:lvl5pPr marL="1828800" indent="0" algn="ctr" defTabSz="912813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kumimoji="1">
                <a:solidFill>
                  <a:srgbClr val="333399"/>
                </a:solidFill>
                <a:latin typeface="+mn-lt"/>
                <a:ea typeface="MS PGothic" panose="020B0600070205080204" pitchFamily="34" charset="-128"/>
              </a:defRPr>
            </a:lvl5pPr>
            <a:lvl6pPr marL="2286000" indent="0" algn="ctr" defTabSz="912813" rtl="0" fontAlgn="base">
              <a:spcBef>
                <a:spcPct val="20000"/>
              </a:spcBef>
              <a:spcAft>
                <a:spcPct val="0"/>
              </a:spcAft>
              <a:buNone/>
              <a:defRPr kumimoji="1">
                <a:solidFill>
                  <a:srgbClr val="333399"/>
                </a:solidFill>
                <a:latin typeface="+mn-lt"/>
                <a:ea typeface="+mn-ea"/>
              </a:defRPr>
            </a:lvl6pPr>
            <a:lvl7pPr marL="2743200" indent="0" algn="ctr" defTabSz="912813" rtl="0" fontAlgn="base">
              <a:spcBef>
                <a:spcPct val="20000"/>
              </a:spcBef>
              <a:spcAft>
                <a:spcPct val="0"/>
              </a:spcAft>
              <a:buNone/>
              <a:defRPr kumimoji="1">
                <a:solidFill>
                  <a:srgbClr val="333399"/>
                </a:solidFill>
                <a:latin typeface="+mn-lt"/>
                <a:ea typeface="+mn-ea"/>
              </a:defRPr>
            </a:lvl7pPr>
            <a:lvl8pPr marL="3200400" indent="0" algn="ctr" defTabSz="912813" rtl="0" fontAlgn="base">
              <a:spcBef>
                <a:spcPct val="20000"/>
              </a:spcBef>
              <a:spcAft>
                <a:spcPct val="0"/>
              </a:spcAft>
              <a:buNone/>
              <a:defRPr kumimoji="1">
                <a:solidFill>
                  <a:srgbClr val="333399"/>
                </a:solidFill>
                <a:latin typeface="+mn-lt"/>
                <a:ea typeface="+mn-ea"/>
              </a:defRPr>
            </a:lvl8pPr>
            <a:lvl9pPr marL="3657600" indent="0" algn="ctr" defTabSz="912813" rtl="0" fontAlgn="base">
              <a:spcBef>
                <a:spcPct val="20000"/>
              </a:spcBef>
              <a:spcAft>
                <a:spcPct val="0"/>
              </a:spcAft>
              <a:buNone/>
              <a:defRPr kumimoji="1">
                <a:solidFill>
                  <a:srgbClr val="333399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Daoxiang Zhou</a:t>
            </a:r>
          </a:p>
          <a:p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School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Software Engineering</a:t>
            </a:r>
            <a:endParaRPr lang="en-US" altLang="zh-C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Chongqing University</a:t>
            </a:r>
          </a:p>
        </p:txBody>
      </p:sp>
    </p:spTree>
    <p:extLst>
      <p:ext uri="{BB962C8B-B14F-4D97-AF65-F5344CB8AC3E}">
        <p14:creationId xmlns:p14="http://schemas.microsoft.com/office/powerpoint/2010/main" val="829897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5"/>
          <p:cNvGrpSpPr>
            <a:grpSpLocks/>
          </p:cNvGrpSpPr>
          <p:nvPr/>
        </p:nvGrpSpPr>
        <p:grpSpPr bwMode="auto">
          <a:xfrm>
            <a:off x="1127918" y="1307216"/>
            <a:ext cx="2514600" cy="2362904"/>
            <a:chOff x="1254" y="1901"/>
            <a:chExt cx="3576" cy="3362"/>
          </a:xfrm>
        </p:grpSpPr>
        <p:grpSp>
          <p:nvGrpSpPr>
            <p:cNvPr id="34" name="Group 6"/>
            <p:cNvGrpSpPr>
              <a:grpSpLocks/>
            </p:cNvGrpSpPr>
            <p:nvPr/>
          </p:nvGrpSpPr>
          <p:grpSpPr bwMode="auto">
            <a:xfrm>
              <a:off x="1254" y="1901"/>
              <a:ext cx="3576" cy="3362"/>
              <a:chOff x="929" y="5643"/>
              <a:chExt cx="7625" cy="5658"/>
            </a:xfrm>
          </p:grpSpPr>
          <p:pic>
            <p:nvPicPr>
              <p:cNvPr id="40" name="Picture 7" descr="img4_picture1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208" t="6490" r="9792" b="11691"/>
              <a:stretch>
                <a:fillRect/>
              </a:stretch>
            </p:blipFill>
            <p:spPr bwMode="auto">
              <a:xfrm>
                <a:off x="929" y="5643"/>
                <a:ext cx="3960" cy="324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1" name="Picture 8" descr="img4_picture2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495" t="12363" r="16322" b="13461"/>
              <a:stretch>
                <a:fillRect/>
              </a:stretch>
            </p:blipFill>
            <p:spPr bwMode="auto">
              <a:xfrm>
                <a:off x="2782" y="6843"/>
                <a:ext cx="3957" cy="324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2" name="Picture 9" descr="img4_picture3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36" t="7771" r="9883" b="10622"/>
              <a:stretch>
                <a:fillRect/>
              </a:stretch>
            </p:blipFill>
            <p:spPr bwMode="auto">
              <a:xfrm>
                <a:off x="4594" y="8103"/>
                <a:ext cx="3960" cy="3198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35" name="Rectangle 10"/>
            <p:cNvSpPr>
              <a:spLocks noChangeArrowheads="1"/>
            </p:cNvSpPr>
            <p:nvPr/>
          </p:nvSpPr>
          <p:spPr bwMode="auto">
            <a:xfrm>
              <a:off x="1579" y="2225"/>
              <a:ext cx="325" cy="32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7" name="Rectangle 11"/>
            <p:cNvSpPr>
              <a:spLocks noChangeArrowheads="1"/>
            </p:cNvSpPr>
            <p:nvPr/>
          </p:nvSpPr>
          <p:spPr bwMode="auto">
            <a:xfrm>
              <a:off x="3321" y="2876"/>
              <a:ext cx="326" cy="325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8" name="Rectangle 12"/>
            <p:cNvSpPr>
              <a:spLocks noChangeArrowheads="1"/>
            </p:cNvSpPr>
            <p:nvPr/>
          </p:nvSpPr>
          <p:spPr bwMode="auto">
            <a:xfrm>
              <a:off x="3759" y="3507"/>
              <a:ext cx="325" cy="32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9" name="Rectangle 13"/>
            <p:cNvSpPr>
              <a:spLocks noChangeArrowheads="1"/>
            </p:cNvSpPr>
            <p:nvPr/>
          </p:nvSpPr>
          <p:spPr bwMode="auto">
            <a:xfrm>
              <a:off x="4110" y="4485"/>
              <a:ext cx="325" cy="325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</p:grpSp>
      <p:sp>
        <p:nvSpPr>
          <p:cNvPr id="11" name="Right Arrow 14"/>
          <p:cNvSpPr/>
          <p:nvPr/>
        </p:nvSpPr>
        <p:spPr>
          <a:xfrm>
            <a:off x="4252118" y="2068513"/>
            <a:ext cx="609600" cy="484188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10" rIns="91419" bIns="45710"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186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700">
              <a:solidFill>
                <a:schemeClr val="bg1"/>
              </a:solidFill>
            </a:endParaRPr>
          </a:p>
        </p:txBody>
      </p:sp>
      <p:grpSp>
        <p:nvGrpSpPr>
          <p:cNvPr id="13" name="Group 21"/>
          <p:cNvGrpSpPr>
            <a:grpSpLocks/>
          </p:cNvGrpSpPr>
          <p:nvPr/>
        </p:nvGrpSpPr>
        <p:grpSpPr bwMode="auto">
          <a:xfrm>
            <a:off x="2247106" y="4362451"/>
            <a:ext cx="6361113" cy="906462"/>
            <a:chOff x="1915216" y="3352800"/>
            <a:chExt cx="6784284" cy="1081088"/>
          </a:xfrm>
        </p:grpSpPr>
        <p:pic>
          <p:nvPicPr>
            <p:cNvPr id="30" name="Picture 491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3352800"/>
              <a:ext cx="1082675" cy="1077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" name="Rectangle 492"/>
            <p:cNvSpPr>
              <a:spLocks noChangeArrowheads="1"/>
            </p:cNvSpPr>
            <p:nvPr/>
          </p:nvSpPr>
          <p:spPr bwMode="auto">
            <a:xfrm>
              <a:off x="1915216" y="3616636"/>
              <a:ext cx="5876725" cy="550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r>
                <a:rPr lang="en-US" altLang="zh-CN" dirty="0">
                  <a:solidFill>
                    <a:srgbClr val="000000"/>
                  </a:solidFill>
                  <a:latin typeface="Symbol" panose="05050102010706020507" pitchFamily="18" charset="2"/>
                </a:rPr>
                <a:t>»</a:t>
              </a:r>
              <a:r>
                <a:rPr lang="en-US" altLang="zh-CN" dirty="0">
                  <a:solidFill>
                    <a:srgbClr val="000000"/>
                  </a:solidFill>
                  <a:latin typeface="Perpetua" panose="02020502060401020303" pitchFamily="18" charset="0"/>
                </a:rPr>
                <a:t> 0.8 *                   + 0.3 *                     + 0.5 *</a:t>
              </a:r>
              <a:endParaRPr lang="en-US" altLang="zh-CN" dirty="0">
                <a:solidFill>
                  <a:srgbClr val="000000"/>
                </a:solidFill>
                <a:latin typeface="cmsy10" charset="0"/>
              </a:endParaRPr>
            </a:p>
          </p:txBody>
        </p:sp>
        <p:pic>
          <p:nvPicPr>
            <p:cNvPr id="32" name="Picture 493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0675" y="3352800"/>
              <a:ext cx="1076325" cy="1081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3" name="Picture 494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0" y="3352800"/>
              <a:ext cx="1079500" cy="1079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7" name="Group 33"/>
          <p:cNvGrpSpPr>
            <a:grpSpLocks/>
          </p:cNvGrpSpPr>
          <p:nvPr/>
        </p:nvGrpSpPr>
        <p:grpSpPr bwMode="auto">
          <a:xfrm>
            <a:off x="5623718" y="1306513"/>
            <a:ext cx="2590800" cy="2590800"/>
            <a:chOff x="5257800" y="1524000"/>
            <a:chExt cx="2590800" cy="2590800"/>
          </a:xfrm>
        </p:grpSpPr>
        <p:pic>
          <p:nvPicPr>
            <p:cNvPr id="26" name="Picture 2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800" y="1524000"/>
              <a:ext cx="2590800" cy="2590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3"/>
            <p:cNvPicPr>
              <a:picLocks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00704" y="3150407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4"/>
            <p:cNvPicPr>
              <a:picLocks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3637" y="2828926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5"/>
            <p:cNvPicPr>
              <a:picLocks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10422" y="3795711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8" name="Rectangle 27"/>
          <p:cNvSpPr>
            <a:spLocks noChangeAspect="1"/>
          </p:cNvSpPr>
          <p:nvPr/>
        </p:nvSpPr>
        <p:spPr>
          <a:xfrm>
            <a:off x="5928518" y="2895601"/>
            <a:ext cx="360363" cy="36036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10" rIns="91419" bIns="45710"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186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700">
              <a:solidFill>
                <a:schemeClr val="bg1"/>
              </a:solidFill>
            </a:endParaRPr>
          </a:p>
        </p:txBody>
      </p:sp>
      <p:sp>
        <p:nvSpPr>
          <p:cNvPr id="19" name="Rectangle 28"/>
          <p:cNvSpPr>
            <a:spLocks noChangeAspect="1"/>
          </p:cNvSpPr>
          <p:nvPr/>
        </p:nvSpPr>
        <p:spPr>
          <a:xfrm>
            <a:off x="6569868" y="2579688"/>
            <a:ext cx="360363" cy="360363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10" rIns="91419" bIns="45710"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186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700">
              <a:solidFill>
                <a:schemeClr val="bg1"/>
              </a:solidFill>
            </a:endParaRPr>
          </a:p>
        </p:txBody>
      </p:sp>
      <p:sp>
        <p:nvSpPr>
          <p:cNvPr id="20" name="Rectangle 29"/>
          <p:cNvSpPr>
            <a:spLocks noChangeAspect="1"/>
          </p:cNvSpPr>
          <p:nvPr/>
        </p:nvSpPr>
        <p:spPr>
          <a:xfrm>
            <a:off x="7549356" y="3548063"/>
            <a:ext cx="360362" cy="35877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10" rIns="91419" bIns="45710"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186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700">
              <a:solidFill>
                <a:schemeClr val="bg1"/>
              </a:solidFill>
            </a:endParaRPr>
          </a:p>
        </p:txBody>
      </p:sp>
      <p:pic>
        <p:nvPicPr>
          <p:cNvPr id="21" name="Picture 490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618" y="4362451"/>
            <a:ext cx="1036638" cy="912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Straight Arrow Connector 31"/>
          <p:cNvCxnSpPr/>
          <p:nvPr/>
        </p:nvCxnSpPr>
        <p:spPr>
          <a:xfrm rot="10800000" flipV="1">
            <a:off x="3766343" y="3211513"/>
            <a:ext cx="2162175" cy="1150938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32"/>
          <p:cNvCxnSpPr/>
          <p:nvPr/>
        </p:nvCxnSpPr>
        <p:spPr>
          <a:xfrm rot="5400000">
            <a:off x="5666581" y="3268663"/>
            <a:ext cx="1449388" cy="73818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33"/>
          <p:cNvCxnSpPr>
            <a:stCxn id="20" idx="2"/>
          </p:cNvCxnSpPr>
          <p:nvPr/>
        </p:nvCxnSpPr>
        <p:spPr>
          <a:xfrm rot="16200000" flipH="1">
            <a:off x="7714455" y="3922714"/>
            <a:ext cx="455613" cy="423862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11"/>
          <p:cNvSpPr>
            <a:spLocks noChangeArrowheads="1"/>
          </p:cNvSpPr>
          <p:nvPr/>
        </p:nvSpPr>
        <p:spPr bwMode="auto">
          <a:xfrm>
            <a:off x="1432718" y="2297113"/>
            <a:ext cx="228600" cy="22860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19" tIns="45710" rIns="91419" bIns="45710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endParaRPr lang="ko-KR" altLang="en-US" sz="1700">
              <a:solidFill>
                <a:schemeClr val="bg1"/>
              </a:solidFill>
              <a:latin typeface="Calibri" panose="020F0502020204030204" pitchFamily="34" charset="0"/>
              <a:ea typeface="Gulim" panose="020B0600000101010101" pitchFamily="34" charset="-127"/>
            </a:endParaRPr>
          </a:p>
        </p:txBody>
      </p:sp>
      <p:sp>
        <p:nvSpPr>
          <p:cNvPr id="43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45" name="矩形 44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0282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5"/>
          <p:cNvGrpSpPr>
            <a:grpSpLocks/>
          </p:cNvGrpSpPr>
          <p:nvPr/>
        </p:nvGrpSpPr>
        <p:grpSpPr bwMode="auto">
          <a:xfrm>
            <a:off x="1127918" y="1307216"/>
            <a:ext cx="2514600" cy="2362904"/>
            <a:chOff x="1254" y="1901"/>
            <a:chExt cx="3576" cy="3362"/>
          </a:xfrm>
        </p:grpSpPr>
        <p:grpSp>
          <p:nvGrpSpPr>
            <p:cNvPr id="34" name="Group 6"/>
            <p:cNvGrpSpPr>
              <a:grpSpLocks/>
            </p:cNvGrpSpPr>
            <p:nvPr/>
          </p:nvGrpSpPr>
          <p:grpSpPr bwMode="auto">
            <a:xfrm>
              <a:off x="1254" y="1901"/>
              <a:ext cx="3576" cy="3362"/>
              <a:chOff x="929" y="5643"/>
              <a:chExt cx="7625" cy="5658"/>
            </a:xfrm>
          </p:grpSpPr>
          <p:pic>
            <p:nvPicPr>
              <p:cNvPr id="40" name="Picture 7" descr="img4_picture1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208" t="6490" r="9792" b="11691"/>
              <a:stretch>
                <a:fillRect/>
              </a:stretch>
            </p:blipFill>
            <p:spPr bwMode="auto">
              <a:xfrm>
                <a:off x="929" y="5643"/>
                <a:ext cx="3960" cy="324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1" name="Picture 8" descr="img4_picture2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495" t="12363" r="16322" b="13461"/>
              <a:stretch>
                <a:fillRect/>
              </a:stretch>
            </p:blipFill>
            <p:spPr bwMode="auto">
              <a:xfrm>
                <a:off x="2782" y="6843"/>
                <a:ext cx="3957" cy="324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2" name="Picture 9" descr="img4_picture3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36" t="7771" r="9883" b="10622"/>
              <a:stretch>
                <a:fillRect/>
              </a:stretch>
            </p:blipFill>
            <p:spPr bwMode="auto">
              <a:xfrm>
                <a:off x="4594" y="8103"/>
                <a:ext cx="3960" cy="3198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35" name="Rectangle 10"/>
            <p:cNvSpPr>
              <a:spLocks noChangeArrowheads="1"/>
            </p:cNvSpPr>
            <p:nvPr/>
          </p:nvSpPr>
          <p:spPr bwMode="auto">
            <a:xfrm>
              <a:off x="1579" y="2225"/>
              <a:ext cx="325" cy="32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7" name="Rectangle 11"/>
            <p:cNvSpPr>
              <a:spLocks noChangeArrowheads="1"/>
            </p:cNvSpPr>
            <p:nvPr/>
          </p:nvSpPr>
          <p:spPr bwMode="auto">
            <a:xfrm>
              <a:off x="3321" y="2876"/>
              <a:ext cx="326" cy="325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8" name="Rectangle 12"/>
            <p:cNvSpPr>
              <a:spLocks noChangeArrowheads="1"/>
            </p:cNvSpPr>
            <p:nvPr/>
          </p:nvSpPr>
          <p:spPr bwMode="auto">
            <a:xfrm>
              <a:off x="3759" y="3507"/>
              <a:ext cx="325" cy="32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9" name="Rectangle 13"/>
            <p:cNvSpPr>
              <a:spLocks noChangeArrowheads="1"/>
            </p:cNvSpPr>
            <p:nvPr/>
          </p:nvSpPr>
          <p:spPr bwMode="auto">
            <a:xfrm>
              <a:off x="4110" y="4485"/>
              <a:ext cx="325" cy="325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</p:grpSp>
      <p:sp>
        <p:nvSpPr>
          <p:cNvPr id="11" name="Right Arrow 14"/>
          <p:cNvSpPr/>
          <p:nvPr/>
        </p:nvSpPr>
        <p:spPr>
          <a:xfrm>
            <a:off x="4252118" y="2068513"/>
            <a:ext cx="609600" cy="484188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10" rIns="91419" bIns="45710"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186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700">
              <a:solidFill>
                <a:schemeClr val="bg1"/>
              </a:solidFill>
            </a:endParaRPr>
          </a:p>
        </p:txBody>
      </p:sp>
      <p:grpSp>
        <p:nvGrpSpPr>
          <p:cNvPr id="13" name="Group 21"/>
          <p:cNvGrpSpPr>
            <a:grpSpLocks/>
          </p:cNvGrpSpPr>
          <p:nvPr/>
        </p:nvGrpSpPr>
        <p:grpSpPr bwMode="auto">
          <a:xfrm>
            <a:off x="2247106" y="4362451"/>
            <a:ext cx="6361113" cy="906462"/>
            <a:chOff x="1915216" y="3352800"/>
            <a:chExt cx="6784284" cy="1081088"/>
          </a:xfrm>
        </p:grpSpPr>
        <p:pic>
          <p:nvPicPr>
            <p:cNvPr id="30" name="Picture 491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3352800"/>
              <a:ext cx="1082675" cy="1077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" name="Rectangle 492"/>
            <p:cNvSpPr>
              <a:spLocks noChangeArrowheads="1"/>
            </p:cNvSpPr>
            <p:nvPr/>
          </p:nvSpPr>
          <p:spPr bwMode="auto">
            <a:xfrm>
              <a:off x="1915216" y="3616636"/>
              <a:ext cx="5876725" cy="550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r>
                <a:rPr lang="en-US" altLang="zh-CN">
                  <a:solidFill>
                    <a:srgbClr val="000000"/>
                  </a:solidFill>
                  <a:latin typeface="Symbol" panose="05050102010706020507" pitchFamily="18" charset="2"/>
                </a:rPr>
                <a:t>»</a:t>
              </a:r>
              <a:r>
                <a:rPr lang="en-US" altLang="zh-CN">
                  <a:solidFill>
                    <a:srgbClr val="000000"/>
                  </a:solidFill>
                  <a:latin typeface="Perpetua" panose="02020502060401020303" pitchFamily="18" charset="0"/>
                </a:rPr>
                <a:t> 0.8 *                   + 0.3 *                     + 0.5 *</a:t>
              </a:r>
              <a:endParaRPr lang="en-US" altLang="zh-CN">
                <a:solidFill>
                  <a:srgbClr val="000000"/>
                </a:solidFill>
                <a:latin typeface="cmsy10" charset="0"/>
              </a:endParaRPr>
            </a:p>
          </p:txBody>
        </p:sp>
        <p:pic>
          <p:nvPicPr>
            <p:cNvPr id="32" name="Picture 493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0675" y="3352800"/>
              <a:ext cx="1076325" cy="1081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3" name="Picture 494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0" y="3352800"/>
              <a:ext cx="1079500" cy="1079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5" name="Rectangle 495"/>
          <p:cNvSpPr>
            <a:spLocks noChangeArrowheads="1"/>
          </p:cNvSpPr>
          <p:nvPr/>
        </p:nvSpPr>
        <p:spPr bwMode="auto">
          <a:xfrm>
            <a:off x="1051718" y="5268913"/>
            <a:ext cx="80010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9" tIns="45710" rIns="91419" bIns="45710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r>
              <a:rPr lang="en-US" altLang="zh-CN" sz="2800">
                <a:solidFill>
                  <a:schemeClr val="bg1"/>
                </a:solidFill>
                <a:latin typeface="Perpetua" panose="02020502060401020303" pitchFamily="18" charset="0"/>
              </a:rPr>
              <a:t>     </a:t>
            </a:r>
            <a:r>
              <a:rPr lang="en-US" altLang="zh-CN" i="1">
                <a:solidFill>
                  <a:schemeClr val="bg1"/>
                </a:solidFill>
                <a:latin typeface="Cambria" panose="02040503050406030204" pitchFamily="18" charset="0"/>
              </a:rPr>
              <a:t>x</a:t>
            </a:r>
            <a:r>
              <a:rPr lang="en-US" altLang="zh-CN" i="1">
                <a:solidFill>
                  <a:schemeClr val="bg1"/>
                </a:solidFill>
                <a:latin typeface="Perpetua" panose="02020502060401020303" pitchFamily="18" charset="0"/>
              </a:rPr>
              <a:t> 	    </a:t>
            </a:r>
            <a:r>
              <a:rPr lang="en-US" altLang="zh-CN">
                <a:solidFill>
                  <a:schemeClr val="bg1"/>
                </a:solidFill>
                <a:latin typeface="Symbol" panose="05050102010706020507" pitchFamily="18" charset="2"/>
              </a:rPr>
              <a:t>»</a:t>
            </a:r>
            <a:r>
              <a:rPr lang="en-US" altLang="zh-CN" i="1">
                <a:solidFill>
                  <a:schemeClr val="bg1"/>
                </a:solidFill>
                <a:latin typeface="Perpetua" panose="02020502060401020303" pitchFamily="18" charset="0"/>
              </a:rPr>
              <a:t> </a:t>
            </a:r>
            <a:r>
              <a:rPr lang="en-US" altLang="zh-CN">
                <a:solidFill>
                  <a:schemeClr val="bg1"/>
                </a:solidFill>
                <a:latin typeface="Perpetua" panose="02020502060401020303" pitchFamily="18" charset="0"/>
              </a:rPr>
              <a:t>0.8 *       </a:t>
            </a:r>
            <a:r>
              <a:rPr lang="en-US" altLang="zh-CN">
                <a:solidFill>
                  <a:schemeClr val="bg1"/>
                </a:solidFill>
                <a:latin typeface="Symbol" panose="05050102010706020507" pitchFamily="18" charset="2"/>
              </a:rPr>
              <a:t>f</a:t>
            </a:r>
            <a:r>
              <a:rPr lang="en-US" altLang="zh-CN" baseline="-50000">
                <a:solidFill>
                  <a:schemeClr val="bg1"/>
                </a:solidFill>
                <a:latin typeface="Cambria" panose="02040503050406030204" pitchFamily="18" charset="0"/>
                <a:sym typeface="Symbol" panose="05050102010706020507" pitchFamily="18" charset="2"/>
              </a:rPr>
              <a:t>36</a:t>
            </a:r>
            <a:r>
              <a:rPr lang="en-US" altLang="zh-CN" baseline="-25000">
                <a:solidFill>
                  <a:schemeClr val="bg1"/>
                </a:solidFill>
                <a:latin typeface="Perpetua" panose="02020502060401020303" pitchFamily="18" charset="0"/>
                <a:sym typeface="Symbol" panose="05050102010706020507" pitchFamily="18" charset="2"/>
              </a:rPr>
              <a:t>         </a:t>
            </a:r>
            <a:r>
              <a:rPr lang="en-US" altLang="zh-CN">
                <a:solidFill>
                  <a:schemeClr val="bg1"/>
                </a:solidFill>
                <a:latin typeface="Perpetua" panose="02020502060401020303" pitchFamily="18" charset="0"/>
              </a:rPr>
              <a:t>+  0.3 *        </a:t>
            </a:r>
            <a:r>
              <a:rPr lang="en-US" altLang="zh-CN">
                <a:solidFill>
                  <a:schemeClr val="bg1"/>
                </a:solidFill>
                <a:latin typeface="Symbol" panose="05050102010706020507" pitchFamily="18" charset="2"/>
              </a:rPr>
              <a:t>f</a:t>
            </a:r>
            <a:r>
              <a:rPr lang="en-US" altLang="zh-CN" baseline="-25000">
                <a:solidFill>
                  <a:schemeClr val="bg1"/>
                </a:solidFill>
                <a:latin typeface="Cambria" panose="02040503050406030204" pitchFamily="18" charset="0"/>
                <a:sym typeface="Symbol" panose="05050102010706020507" pitchFamily="18" charset="2"/>
              </a:rPr>
              <a:t>42</a:t>
            </a:r>
            <a:r>
              <a:rPr lang="en-US" altLang="zh-CN" baseline="-50000">
                <a:solidFill>
                  <a:schemeClr val="bg1"/>
                </a:solidFill>
                <a:latin typeface="Perpetua" panose="02020502060401020303" pitchFamily="18" charset="0"/>
                <a:sym typeface="Symbol" panose="05050102010706020507" pitchFamily="18" charset="2"/>
              </a:rPr>
              <a:t>          </a:t>
            </a:r>
            <a:r>
              <a:rPr lang="en-US" altLang="zh-CN">
                <a:solidFill>
                  <a:schemeClr val="bg1"/>
                </a:solidFill>
                <a:latin typeface="Perpetua" panose="02020502060401020303" pitchFamily="18" charset="0"/>
              </a:rPr>
              <a:t>+ 0.5 *       </a:t>
            </a:r>
            <a:r>
              <a:rPr lang="en-US" altLang="zh-CN">
                <a:solidFill>
                  <a:schemeClr val="bg1"/>
                </a:solidFill>
                <a:latin typeface="Symbol" panose="05050102010706020507" pitchFamily="18" charset="2"/>
              </a:rPr>
              <a:t>f</a:t>
            </a:r>
            <a:r>
              <a:rPr lang="en-US" altLang="zh-CN" baseline="-25000">
                <a:solidFill>
                  <a:schemeClr val="bg1"/>
                </a:solidFill>
                <a:latin typeface="Cambria" panose="02040503050406030204" pitchFamily="18" charset="0"/>
              </a:rPr>
              <a:t>63</a:t>
            </a:r>
          </a:p>
        </p:txBody>
      </p:sp>
      <p:sp>
        <p:nvSpPr>
          <p:cNvPr id="16" name="Rectangle 495"/>
          <p:cNvSpPr>
            <a:spLocks noChangeArrowheads="1"/>
          </p:cNvSpPr>
          <p:nvPr/>
        </p:nvSpPr>
        <p:spPr bwMode="auto">
          <a:xfrm>
            <a:off x="1008703" y="5323971"/>
            <a:ext cx="10630847" cy="52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9" tIns="45710" rIns="91419" bIns="45710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r>
              <a:rPr lang="en-US" altLang="ko-KR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[a</a:t>
            </a:r>
            <a:r>
              <a:rPr lang="en-US" altLang="ko-KR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ko-KR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…, a</a:t>
            </a:r>
            <a:r>
              <a:rPr lang="en-US" altLang="ko-KR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US" altLang="ko-KR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=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0, 0, …, 0,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0.8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0, …, 0, </a:t>
            </a: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0.3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0, …, 0, </a:t>
            </a:r>
            <a:r>
              <a:rPr lang="en-US" altLang="zh-CN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0.5</a:t>
            </a:r>
            <a:r>
              <a:rPr lang="en-US" altLang="zh-CN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0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         </a:t>
            </a:r>
            <a:r>
              <a:rPr lang="en-US" altLang="ko-KR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ko-KR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feature representation) </a:t>
            </a:r>
            <a:endParaRPr lang="en-US" altLang="zh-CN" baseline="-25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7" name="Group 33"/>
          <p:cNvGrpSpPr>
            <a:grpSpLocks/>
          </p:cNvGrpSpPr>
          <p:nvPr/>
        </p:nvGrpSpPr>
        <p:grpSpPr bwMode="auto">
          <a:xfrm>
            <a:off x="5623718" y="1306513"/>
            <a:ext cx="2590800" cy="2590800"/>
            <a:chOff x="5257800" y="1524000"/>
            <a:chExt cx="2590800" cy="2590800"/>
          </a:xfrm>
        </p:grpSpPr>
        <p:pic>
          <p:nvPicPr>
            <p:cNvPr id="26" name="Picture 2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800" y="1524000"/>
              <a:ext cx="2590800" cy="2590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3"/>
            <p:cNvPicPr>
              <a:picLocks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00704" y="3150407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4"/>
            <p:cNvPicPr>
              <a:picLocks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3637" y="2828926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5"/>
            <p:cNvPicPr>
              <a:picLocks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10422" y="3795711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8" name="Rectangle 27"/>
          <p:cNvSpPr>
            <a:spLocks noChangeAspect="1"/>
          </p:cNvSpPr>
          <p:nvPr/>
        </p:nvSpPr>
        <p:spPr>
          <a:xfrm>
            <a:off x="5928518" y="2895601"/>
            <a:ext cx="360363" cy="36036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10" rIns="91419" bIns="45710"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186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700">
              <a:solidFill>
                <a:schemeClr val="bg1"/>
              </a:solidFill>
            </a:endParaRPr>
          </a:p>
        </p:txBody>
      </p:sp>
      <p:sp>
        <p:nvSpPr>
          <p:cNvPr id="19" name="Rectangle 28"/>
          <p:cNvSpPr>
            <a:spLocks noChangeAspect="1"/>
          </p:cNvSpPr>
          <p:nvPr/>
        </p:nvSpPr>
        <p:spPr>
          <a:xfrm>
            <a:off x="6569868" y="2579688"/>
            <a:ext cx="360363" cy="360363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10" rIns="91419" bIns="45710"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186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700">
              <a:solidFill>
                <a:schemeClr val="bg1"/>
              </a:solidFill>
            </a:endParaRPr>
          </a:p>
        </p:txBody>
      </p:sp>
      <p:sp>
        <p:nvSpPr>
          <p:cNvPr id="20" name="Rectangle 29"/>
          <p:cNvSpPr>
            <a:spLocks noChangeAspect="1"/>
          </p:cNvSpPr>
          <p:nvPr/>
        </p:nvSpPr>
        <p:spPr>
          <a:xfrm>
            <a:off x="7549356" y="3548063"/>
            <a:ext cx="360362" cy="358775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10" rIns="91419" bIns="45710"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186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700">
              <a:solidFill>
                <a:schemeClr val="bg1"/>
              </a:solidFill>
            </a:endParaRPr>
          </a:p>
        </p:txBody>
      </p:sp>
      <p:pic>
        <p:nvPicPr>
          <p:cNvPr id="21" name="Picture 490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618" y="4362451"/>
            <a:ext cx="1036638" cy="912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" name="Straight Arrow Connector 31"/>
          <p:cNvCxnSpPr/>
          <p:nvPr/>
        </p:nvCxnSpPr>
        <p:spPr>
          <a:xfrm rot="10800000" flipV="1">
            <a:off x="3766343" y="3211513"/>
            <a:ext cx="2162175" cy="1150938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32"/>
          <p:cNvCxnSpPr/>
          <p:nvPr/>
        </p:nvCxnSpPr>
        <p:spPr>
          <a:xfrm rot="5400000">
            <a:off x="5666581" y="3268663"/>
            <a:ext cx="1449388" cy="738187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33"/>
          <p:cNvCxnSpPr>
            <a:stCxn id="20" idx="2"/>
          </p:cNvCxnSpPr>
          <p:nvPr/>
        </p:nvCxnSpPr>
        <p:spPr>
          <a:xfrm rot="16200000" flipH="1">
            <a:off x="7714455" y="3922714"/>
            <a:ext cx="455613" cy="423862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11"/>
          <p:cNvSpPr>
            <a:spLocks noChangeArrowheads="1"/>
          </p:cNvSpPr>
          <p:nvPr/>
        </p:nvSpPr>
        <p:spPr bwMode="auto">
          <a:xfrm>
            <a:off x="1432718" y="2297113"/>
            <a:ext cx="228600" cy="22860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19" tIns="45710" rIns="91419" bIns="45710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endParaRPr lang="ko-KR" altLang="en-US" sz="1700">
              <a:solidFill>
                <a:schemeClr val="bg1"/>
              </a:solidFill>
              <a:latin typeface="Calibri" panose="020F0502020204030204" pitchFamily="34" charset="0"/>
              <a:ea typeface="Gulim" panose="020B0600000101010101" pitchFamily="34" charset="-127"/>
            </a:endParaRPr>
          </a:p>
        </p:txBody>
      </p:sp>
      <p:sp>
        <p:nvSpPr>
          <p:cNvPr id="43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45" name="矩形 44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5647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Rectangle 24"/>
          <p:cNvSpPr/>
          <p:nvPr/>
        </p:nvSpPr>
        <p:spPr bwMode="auto">
          <a:xfrm>
            <a:off x="951553" y="1447800"/>
            <a:ext cx="8458200" cy="830997"/>
          </a:xfrm>
          <a:prstGeom prst="rect">
            <a:avLst/>
          </a:prstGeom>
        </p:spPr>
        <p:txBody>
          <a:bodyPr>
            <a:spAutoFit/>
          </a:bodyPr>
          <a:lstStyle>
            <a:lvl1pPr marL="284163" indent="-284163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Input: </a:t>
            </a:r>
            <a:r>
              <a:rPr lang="en-US" altLang="zh-CN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i="1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in R</a:t>
            </a:r>
            <a:r>
              <a:rPr lang="en-US" altLang="zh-CN" i="1" baseline="30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previously learned </a:t>
            </a:r>
            <a:r>
              <a:rPr lang="el-GR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ϕ</a:t>
            </a:r>
            <a:r>
              <a:rPr lang="en-US" altLang="zh-CN" i="1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i=1,… ,k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Output: </a:t>
            </a:r>
            <a:r>
              <a:rPr lang="en-US" altLang="zh-CN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i,1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i,2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 , </a:t>
            </a:r>
            <a:r>
              <a:rPr lang="en-US" altLang="zh-CN" i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i="1" baseline="-25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i,k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of image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9348098"/>
              </p:ext>
            </p:extLst>
          </p:nvPr>
        </p:nvGraphicFramePr>
        <p:xfrm>
          <a:off x="2736850" y="2554288"/>
          <a:ext cx="6059488" cy="160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67" name="Equation" r:id="rId5" imgW="2197080" imgH="583920" progId="Equation.DSMT4">
                  <p:embed/>
                </p:oleObj>
              </mc:Choice>
              <mc:Fallback>
                <p:oleObj name="Equation" r:id="rId5" imgW="2197080" imgH="5839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36850" y="2554288"/>
                        <a:ext cx="6059488" cy="160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5" name="矩形 14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7112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Rectangle 24"/>
          <p:cNvSpPr/>
          <p:nvPr/>
        </p:nvSpPr>
        <p:spPr bwMode="auto">
          <a:xfrm>
            <a:off x="951553" y="1447800"/>
            <a:ext cx="8458200" cy="830997"/>
          </a:xfrm>
          <a:prstGeom prst="rect">
            <a:avLst/>
          </a:prstGeom>
        </p:spPr>
        <p:txBody>
          <a:bodyPr>
            <a:spAutoFit/>
          </a:bodyPr>
          <a:lstStyle>
            <a:lvl1pPr marL="284163" indent="-284163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Input: </a:t>
            </a:r>
            <a:r>
              <a:rPr lang="en-US" altLang="zh-CN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i="1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in R</a:t>
            </a:r>
            <a:r>
              <a:rPr lang="en-US" altLang="zh-CN" i="1" baseline="30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previously learned </a:t>
            </a:r>
            <a:r>
              <a:rPr lang="el-GR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ϕ</a:t>
            </a:r>
            <a:r>
              <a:rPr lang="en-US" altLang="zh-CN" i="1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i=1,… ,k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Output: </a:t>
            </a:r>
            <a:r>
              <a:rPr lang="en-US" altLang="zh-CN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i,1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i,2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 , </a:t>
            </a:r>
            <a:r>
              <a:rPr lang="en-US" altLang="zh-CN" i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i="1" baseline="-25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i,k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of image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/>
          </p:nvPr>
        </p:nvGraphicFramePr>
        <p:xfrm>
          <a:off x="2736850" y="2554288"/>
          <a:ext cx="6059488" cy="160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03" name="Equation" r:id="rId5" imgW="2197080" imgH="583920" progId="Equation.DSMT4">
                  <p:embed/>
                </p:oleObj>
              </mc:Choice>
              <mc:Fallback>
                <p:oleObj name="Equation" r:id="rId5" imgW="2197080" imgH="5839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36850" y="2554288"/>
                        <a:ext cx="6059488" cy="160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5" name="矩形 14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grpSp>
        <p:nvGrpSpPr>
          <p:cNvPr id="12" name="Group 21"/>
          <p:cNvGrpSpPr>
            <a:grpSpLocks/>
          </p:cNvGrpSpPr>
          <p:nvPr/>
        </p:nvGrpSpPr>
        <p:grpSpPr bwMode="auto">
          <a:xfrm>
            <a:off x="2736850" y="4876801"/>
            <a:ext cx="6361113" cy="906462"/>
            <a:chOff x="1915216" y="3352800"/>
            <a:chExt cx="6784284" cy="1081088"/>
          </a:xfrm>
        </p:grpSpPr>
        <p:pic>
          <p:nvPicPr>
            <p:cNvPr id="14" name="Picture 491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3352800"/>
              <a:ext cx="1082675" cy="1077913"/>
            </a:xfrm>
            <a:prstGeom prst="rect">
              <a:avLst/>
            </a:prstGeom>
            <a:noFill/>
            <a:ln w="38100">
              <a:solidFill>
                <a:srgbClr val="00B05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492"/>
            <p:cNvSpPr>
              <a:spLocks noChangeArrowheads="1"/>
            </p:cNvSpPr>
            <p:nvPr/>
          </p:nvSpPr>
          <p:spPr bwMode="auto">
            <a:xfrm>
              <a:off x="1915216" y="3616636"/>
              <a:ext cx="5876725" cy="550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r>
                <a:rPr lang="en-US" altLang="zh-CN" dirty="0">
                  <a:solidFill>
                    <a:srgbClr val="000000"/>
                  </a:solidFill>
                  <a:latin typeface="Symbol" panose="05050102010706020507" pitchFamily="18" charset="2"/>
                </a:rPr>
                <a:t>»</a:t>
              </a:r>
              <a:r>
                <a:rPr lang="en-US" altLang="zh-CN" dirty="0">
                  <a:solidFill>
                    <a:srgbClr val="000000"/>
                  </a:solidFill>
                  <a:latin typeface="Perpetua" panose="02020502060401020303" pitchFamily="18" charset="0"/>
                </a:rPr>
                <a:t> 0.8 *                   + 0.3 *                     + 0.5 *</a:t>
              </a:r>
              <a:endParaRPr lang="en-US" altLang="zh-CN" dirty="0">
                <a:solidFill>
                  <a:srgbClr val="000000"/>
                </a:solidFill>
                <a:latin typeface="cmsy10" charset="0"/>
              </a:endParaRPr>
            </a:p>
          </p:txBody>
        </p:sp>
        <p:pic>
          <p:nvPicPr>
            <p:cNvPr id="19" name="Picture 493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0675" y="3352800"/>
              <a:ext cx="1076325" cy="1081088"/>
            </a:xfrm>
            <a:prstGeom prst="rect">
              <a:avLst/>
            </a:prstGeom>
            <a:noFill/>
            <a:ln w="38100">
              <a:solidFill>
                <a:srgbClr val="00B05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94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20000" y="3352800"/>
              <a:ext cx="1079500" cy="1079500"/>
            </a:xfrm>
            <a:prstGeom prst="rect">
              <a:avLst/>
            </a:prstGeom>
            <a:noFill/>
            <a:ln w="38100">
              <a:solidFill>
                <a:srgbClr val="00B05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1" name="Picture 490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0362" y="4876801"/>
            <a:ext cx="1036638" cy="912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圆角矩形 24"/>
          <p:cNvSpPr/>
          <p:nvPr/>
        </p:nvSpPr>
        <p:spPr>
          <a:xfrm>
            <a:off x="5154730" y="5143740"/>
            <a:ext cx="491690" cy="357900"/>
          </a:xfrm>
          <a:prstGeom prst="round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圆角矩形 25"/>
          <p:cNvSpPr/>
          <p:nvPr/>
        </p:nvSpPr>
        <p:spPr>
          <a:xfrm>
            <a:off x="7427612" y="5164613"/>
            <a:ext cx="491690" cy="357900"/>
          </a:xfrm>
          <a:prstGeom prst="round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3006522" y="5141753"/>
            <a:ext cx="491690" cy="357900"/>
          </a:xfrm>
          <a:prstGeom prst="round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Straight Arrow Connector 31"/>
          <p:cNvCxnSpPr/>
          <p:nvPr/>
        </p:nvCxnSpPr>
        <p:spPr>
          <a:xfrm flipV="1">
            <a:off x="5890419" y="3667208"/>
            <a:ext cx="0" cy="577660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31"/>
          <p:cNvCxnSpPr/>
          <p:nvPr/>
        </p:nvCxnSpPr>
        <p:spPr>
          <a:xfrm flipV="1">
            <a:off x="6338094" y="3667208"/>
            <a:ext cx="0" cy="577660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362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Rectangle 24"/>
          <p:cNvSpPr/>
          <p:nvPr/>
        </p:nvSpPr>
        <p:spPr bwMode="auto">
          <a:xfrm>
            <a:off x="951553" y="1447800"/>
            <a:ext cx="8458200" cy="830997"/>
          </a:xfrm>
          <a:prstGeom prst="rect">
            <a:avLst/>
          </a:prstGeom>
        </p:spPr>
        <p:txBody>
          <a:bodyPr>
            <a:spAutoFit/>
          </a:bodyPr>
          <a:lstStyle>
            <a:lvl1pPr marL="284163" indent="-284163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Input: </a:t>
            </a:r>
            <a:r>
              <a:rPr lang="en-US" altLang="zh-CN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i="1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in R</a:t>
            </a:r>
            <a:r>
              <a:rPr lang="en-US" altLang="zh-CN" i="1" baseline="30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previously learned </a:t>
            </a:r>
            <a:r>
              <a:rPr lang="el-GR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ϕ</a:t>
            </a:r>
            <a:r>
              <a:rPr lang="en-US" altLang="zh-CN" i="1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i=1,… ,k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Output: </a:t>
            </a:r>
            <a:r>
              <a:rPr lang="en-US" altLang="zh-CN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i,1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i,2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 , </a:t>
            </a:r>
            <a:r>
              <a:rPr lang="en-US" altLang="zh-CN" i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i="1" baseline="-25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i,k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of image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7330570"/>
              </p:ext>
            </p:extLst>
          </p:nvPr>
        </p:nvGraphicFramePr>
        <p:xfrm>
          <a:off x="2736850" y="2554288"/>
          <a:ext cx="6059488" cy="160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22" name="Equation" r:id="rId5" imgW="2197080" imgH="583920" progId="Equation.DSMT4">
                  <p:embed/>
                </p:oleObj>
              </mc:Choice>
              <mc:Fallback>
                <p:oleObj name="Equation" r:id="rId5" imgW="2197080" imgH="5839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36850" y="2554288"/>
                        <a:ext cx="6059488" cy="160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sp>
        <p:nvSpPr>
          <p:cNvPr id="15" name="TextBox 8"/>
          <p:cNvSpPr txBox="1">
            <a:spLocks noChangeArrowheads="1"/>
          </p:cNvSpPr>
          <p:nvPr/>
        </p:nvSpPr>
        <p:spPr bwMode="auto">
          <a:xfrm>
            <a:off x="6845180" y="4202287"/>
            <a:ext cx="235673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zh-CN" sz="2800" i="1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</a:t>
            </a:r>
            <a:r>
              <a:rPr lang="en-US" altLang="zh-CN" sz="2800" baseline="-25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28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sparsity </a:t>
            </a:r>
            <a:r>
              <a:rPr lang="en-US" altLang="zh-CN" sz="28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term</a:t>
            </a:r>
            <a:endParaRPr lang="en-US" altLang="zh-CN" sz="28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 bwMode="auto">
          <a:xfrm>
            <a:off x="6845179" y="2784018"/>
            <a:ext cx="1795901" cy="118426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2813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smtClean="0">
              <a:solidFill>
                <a:srgbClr val="000000"/>
              </a:solidFill>
              <a:latin typeface="Arial" charset="0"/>
              <a:ea typeface="ＭＳ Ｐゴシック" pitchFamily="50" charset="-128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7" name="矩形 16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621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Rectangle 24"/>
          <p:cNvSpPr/>
          <p:nvPr/>
        </p:nvSpPr>
        <p:spPr bwMode="auto">
          <a:xfrm>
            <a:off x="951553" y="1447800"/>
            <a:ext cx="8458200" cy="830997"/>
          </a:xfrm>
          <a:prstGeom prst="rect">
            <a:avLst/>
          </a:prstGeom>
        </p:spPr>
        <p:txBody>
          <a:bodyPr>
            <a:spAutoFit/>
          </a:bodyPr>
          <a:lstStyle>
            <a:lvl1pPr marL="284163" indent="-284163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Input: </a:t>
            </a:r>
            <a:r>
              <a:rPr lang="en-US" altLang="zh-CN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i="1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 in R</a:t>
            </a:r>
            <a:r>
              <a:rPr lang="en-US" altLang="zh-CN" i="1" baseline="30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previously learned </a:t>
            </a:r>
            <a:r>
              <a:rPr lang="el-GR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ϕ</a:t>
            </a:r>
            <a:r>
              <a:rPr lang="en-US" altLang="zh-CN" i="1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i=1,… ,k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/>
            <a:r>
              <a:rPr lang="en-US" altLang="zh-CN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Output: </a:t>
            </a:r>
            <a:r>
              <a:rPr lang="en-US" altLang="zh-CN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Representation 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i,1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i,2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 , </a:t>
            </a:r>
            <a:r>
              <a:rPr lang="en-US" altLang="zh-CN" i="1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i="1" baseline="-25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i,k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] of image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patch </a:t>
            </a:r>
            <a:r>
              <a:rPr lang="en-US" altLang="zh-CN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zh-CN" i="1" baseline="-25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CN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836971"/>
              </p:ext>
            </p:extLst>
          </p:nvPr>
        </p:nvGraphicFramePr>
        <p:xfrm>
          <a:off x="2736850" y="2554288"/>
          <a:ext cx="6059488" cy="160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68" name="Equation" r:id="rId5" imgW="2197080" imgH="583920" progId="Equation.DSMT4">
                  <p:embed/>
                </p:oleObj>
              </mc:Choice>
              <mc:Fallback>
                <p:oleObj name="Equation" r:id="rId5" imgW="2197080" imgH="5839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36850" y="2554288"/>
                        <a:ext cx="6059488" cy="160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22"/>
          <p:cNvSpPr txBox="1">
            <a:spLocks noChangeArrowheads="1"/>
          </p:cNvSpPr>
          <p:nvPr/>
        </p:nvSpPr>
        <p:spPr bwMode="auto">
          <a:xfrm>
            <a:off x="8763000" y="6475795"/>
            <a:ext cx="334086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An</a:t>
            </a:r>
            <a:r>
              <a:rPr lang="en-US" altLang="zh-CN" sz="1600" dirty="0"/>
              <a:t>drew Ng &amp;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15" name="TextBox 8"/>
          <p:cNvSpPr txBox="1">
            <a:spLocks noChangeArrowheads="1"/>
          </p:cNvSpPr>
          <p:nvPr/>
        </p:nvSpPr>
        <p:spPr bwMode="auto">
          <a:xfrm>
            <a:off x="6845180" y="4202287"/>
            <a:ext cx="235673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zh-CN" sz="2800" i="1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</a:t>
            </a:r>
            <a:r>
              <a:rPr lang="en-US" altLang="zh-CN" sz="2800" baseline="-250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28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sparsity </a:t>
            </a:r>
            <a:r>
              <a:rPr lang="en-US" altLang="zh-CN" sz="2800" dirty="0" smtClean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term</a:t>
            </a:r>
            <a:endParaRPr lang="en-US" altLang="zh-CN" sz="28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 bwMode="auto">
          <a:xfrm>
            <a:off x="6845179" y="2784018"/>
            <a:ext cx="1795901" cy="118426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2813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smtClean="0">
              <a:solidFill>
                <a:srgbClr val="000000"/>
              </a:solidFill>
              <a:latin typeface="Arial" charset="0"/>
              <a:ea typeface="ＭＳ Ｐゴシック" pitchFamily="50" charset="-128"/>
            </a:endParaRPr>
          </a:p>
        </p:txBody>
      </p:sp>
      <p:sp>
        <p:nvSpPr>
          <p:cNvPr id="17" name="TextBox 2"/>
          <p:cNvSpPr txBox="1"/>
          <p:nvPr/>
        </p:nvSpPr>
        <p:spPr>
          <a:xfrm>
            <a:off x="1092080" y="5000486"/>
            <a:ext cx="941626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US" altLang="zh-CN" dirty="0"/>
              <a:t>Alternating optimization: </a:t>
            </a:r>
          </a:p>
          <a:p>
            <a:pPr eaLnBrk="1" hangingPunct="1">
              <a:buFontTx/>
              <a:buAutoNum type="arabicPeriod"/>
            </a:pPr>
            <a:r>
              <a:rPr lang="en-US" altLang="zh-CN" dirty="0" smtClean="0"/>
              <a:t> Fix dictionary </a:t>
            </a:r>
            <a:r>
              <a:rPr lang="el-GR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ϕ</a:t>
            </a:r>
            <a:r>
              <a:rPr lang="en-US" altLang="zh-CN" baseline="-250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,</a:t>
            </a:r>
            <a:r>
              <a:rPr lang="en-US" altLang="zh-CN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 optimize 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 (LASSO problem</a:t>
            </a:r>
            <a:r>
              <a:rPr lang="zh-CN" altLang="en-US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）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Harder</a:t>
            </a:r>
            <a:endParaRPr lang="en-US" altLang="zh-CN" dirty="0" smtClean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pPr eaLnBrk="1" hangingPunct="1">
              <a:buFontTx/>
              <a:buAutoNum type="arabicPeriod"/>
            </a:pPr>
            <a:r>
              <a:rPr lang="en-US" altLang="zh-CN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 Fix </a:t>
            </a:r>
            <a:r>
              <a:rPr lang="en-US" altLang="zh-CN" dirty="0">
                <a:solidFill>
                  <a:srgbClr val="000000"/>
                </a:solidFill>
                <a:latin typeface="Helvetica" panose="020B0604020202020204" pitchFamily="34" charset="0"/>
              </a:rPr>
              <a:t>activations </a:t>
            </a:r>
            <a:r>
              <a:rPr lang="en-US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, </a:t>
            </a:r>
            <a:r>
              <a:rPr lang="en-US" altLang="zh-CN" dirty="0">
                <a:solidFill>
                  <a:srgbClr val="000000"/>
                </a:solidFill>
                <a:latin typeface="Helvetica" panose="020B0604020202020204" pitchFamily="34" charset="0"/>
              </a:rPr>
              <a:t>optimize dictionary </a:t>
            </a:r>
            <a:r>
              <a:rPr lang="el-GR" altLang="zh-CN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ϕ</a:t>
            </a:r>
            <a:r>
              <a:rPr lang="en-US" altLang="zh-CN" baseline="-25000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  </a:t>
            </a:r>
            <a:r>
              <a:rPr lang="en-US" altLang="zh-CN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(convex </a:t>
            </a:r>
            <a:r>
              <a:rPr lang="en-US" altLang="zh-CN" dirty="0">
                <a:solidFill>
                  <a:srgbClr val="000000"/>
                </a:solidFill>
                <a:latin typeface="Helvetica" panose="020B0604020202020204" pitchFamily="34" charset="0"/>
              </a:rPr>
              <a:t>QP problem</a:t>
            </a:r>
            <a:r>
              <a:rPr lang="en-US" altLang="zh-CN" dirty="0" smtClean="0">
                <a:solidFill>
                  <a:srgbClr val="000000"/>
                </a:solidFill>
                <a:latin typeface="Helvetica" panose="020B0604020202020204" pitchFamily="34" charset="0"/>
              </a:rPr>
              <a:t>)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Easy</a:t>
            </a:r>
            <a:endParaRPr lang="en-US" altLang="zh-CN" dirty="0"/>
          </a:p>
        </p:txBody>
      </p:sp>
      <p:grpSp>
        <p:nvGrpSpPr>
          <p:cNvPr id="26" name="组合 25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27" name="矩形 26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285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1001404" y="1194339"/>
            <a:ext cx="16594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Denoising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图片 13"/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726" y="2248192"/>
            <a:ext cx="3276000" cy="3276000"/>
          </a:xfrm>
          <a:prstGeom prst="rect">
            <a:avLst/>
          </a:prstGeom>
        </p:spPr>
      </p:pic>
      <p:pic>
        <p:nvPicPr>
          <p:cNvPr id="16" name="图片 15"/>
          <p:cNvPicPr preferRelativeResize="0"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150" y="2257717"/>
            <a:ext cx="3276000" cy="32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817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1001404" y="1194339"/>
            <a:ext cx="16594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Inpainting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Picture 55"/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8325" y="2257717"/>
            <a:ext cx="3276000" cy="327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56"/>
          <p:cNvPicPr preferRelativeResize="0"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2150" y="2257717"/>
            <a:ext cx="3276000" cy="327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733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1001404" y="1194339"/>
            <a:ext cx="31406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Image Classification</a:t>
            </a:r>
            <a:endParaRPr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4002" y="2081414"/>
            <a:ext cx="8006890" cy="428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676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38834" y="1031071"/>
            <a:ext cx="361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1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262068" y="2118031"/>
            <a:ext cx="40390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 smtClean="0">
                <a:solidFill>
                  <a:srgbClr val="519CD6"/>
                </a:solidFill>
                <a:latin typeface="Helvetica LT Std" panose="020B0504020202020204" pitchFamily="34" charset="0"/>
                <a:ea typeface="Hiragino Sans GB W3" panose="020B0300000000000000" pitchFamily="34" charset="-122"/>
              </a:rPr>
              <a:t>2</a:t>
            </a:r>
            <a:endParaRPr lang="zh-CN" altLang="en-US" sz="11500" b="1" dirty="0">
              <a:solidFill>
                <a:srgbClr val="519CD6"/>
              </a:solidFill>
              <a:latin typeface="Helvetica LT Std" panose="020B050402020202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214748" y="3997605"/>
            <a:ext cx="5776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2222633" y="2248658"/>
            <a:ext cx="2542903" cy="2823396"/>
            <a:chOff x="907956" y="1083233"/>
            <a:chExt cx="2542903" cy="2823396"/>
          </a:xfrm>
        </p:grpSpPr>
        <p:sp>
          <p:nvSpPr>
            <p:cNvPr id="47" name="圆角矩形 46"/>
            <p:cNvSpPr/>
            <p:nvPr/>
          </p:nvSpPr>
          <p:spPr>
            <a:xfrm>
              <a:off x="907956" y="1083233"/>
              <a:ext cx="2542903" cy="2542903"/>
            </a:xfrm>
            <a:prstGeom prst="roundRect">
              <a:avLst>
                <a:gd name="adj" fmla="val 7763"/>
              </a:avLst>
            </a:prstGeom>
            <a:solidFill>
              <a:srgbClr val="519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/>
          </p:nvSpPr>
          <p:spPr>
            <a:xfrm rot="2700000">
              <a:off x="1354021" y="1945953"/>
              <a:ext cx="2386795" cy="1534558"/>
            </a:xfrm>
            <a:custGeom>
              <a:avLst/>
              <a:gdLst>
                <a:gd name="connsiteX0" fmla="*/ 0 w 2386795"/>
                <a:gd name="connsiteY0" fmla="*/ 0 h 1534558"/>
                <a:gd name="connsiteX1" fmla="*/ 1712713 w 2386795"/>
                <a:gd name="connsiteY1" fmla="*/ 10255 h 1534558"/>
                <a:gd name="connsiteX2" fmla="*/ 2328976 w 2386795"/>
                <a:gd name="connsiteY2" fmla="*/ 626518 h 1534558"/>
                <a:gd name="connsiteX3" fmla="*/ 2328976 w 2386795"/>
                <a:gd name="connsiteY3" fmla="*/ 905692 h 1534558"/>
                <a:gd name="connsiteX4" fmla="*/ 1700110 w 2386795"/>
                <a:gd name="connsiteY4" fmla="*/ 1534558 h 1534558"/>
                <a:gd name="connsiteX5" fmla="*/ 825725 w 2386795"/>
                <a:gd name="connsiteY5" fmla="*/ 1534558 h 1534558"/>
                <a:gd name="connsiteX6" fmla="*/ 825725 w 2386795"/>
                <a:gd name="connsiteY6" fmla="*/ 825725 h 153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6795" h="1534558">
                  <a:moveTo>
                    <a:pt x="0" y="0"/>
                  </a:moveTo>
                  <a:lnTo>
                    <a:pt x="1712713" y="10255"/>
                  </a:lnTo>
                  <a:lnTo>
                    <a:pt x="2328976" y="626518"/>
                  </a:lnTo>
                  <a:cubicBezTo>
                    <a:pt x="2406068" y="703610"/>
                    <a:pt x="2406068" y="828601"/>
                    <a:pt x="2328976" y="905692"/>
                  </a:cubicBezTo>
                  <a:lnTo>
                    <a:pt x="1700110" y="1534558"/>
                  </a:lnTo>
                  <a:lnTo>
                    <a:pt x="825725" y="1534558"/>
                  </a:lnTo>
                  <a:lnTo>
                    <a:pt x="825725" y="825725"/>
                  </a:lnTo>
                  <a:close/>
                </a:path>
              </a:pathLst>
            </a:custGeom>
            <a:solidFill>
              <a:srgbClr val="3A87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饼形 48"/>
            <p:cNvSpPr/>
            <p:nvPr/>
          </p:nvSpPr>
          <p:spPr>
            <a:xfrm>
              <a:off x="1353023" y="1332637"/>
              <a:ext cx="1811384" cy="1811384"/>
            </a:xfrm>
            <a:prstGeom prst="pie">
              <a:avLst/>
            </a:prstGeom>
            <a:solidFill>
              <a:srgbClr val="FFFE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0" name="文本框 13"/>
          <p:cNvSpPr txBox="1"/>
          <p:nvPr/>
        </p:nvSpPr>
        <p:spPr>
          <a:xfrm>
            <a:off x="5214748" y="2022552"/>
            <a:ext cx="140806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rgbClr val="DDA44F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P</a:t>
            </a:r>
            <a:endParaRPr lang="zh-CN" altLang="en-US" sz="13800" dirty="0">
              <a:solidFill>
                <a:srgbClr val="DDA44F"/>
              </a:solidFill>
              <a:latin typeface="方正大黑简体" panose="03000509000000000000" pitchFamily="65" charset="-122"/>
              <a:ea typeface="方正大黑简体" panose="03000509000000000000" pitchFamily="65" charset="-122"/>
            </a:endParaRPr>
          </a:p>
        </p:txBody>
      </p:sp>
      <p:sp>
        <p:nvSpPr>
          <p:cNvPr id="51" name="文本框 14"/>
          <p:cNvSpPr txBox="1"/>
          <p:nvPr/>
        </p:nvSpPr>
        <p:spPr>
          <a:xfrm>
            <a:off x="6071431" y="2897999"/>
            <a:ext cx="1543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rgbClr val="E36A6C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defRPr>
            </a:lvl1pPr>
          </a:lstStyle>
          <a:p>
            <a:r>
              <a:rPr lang="en-US" altLang="zh-CN" sz="6000" dirty="0">
                <a:solidFill>
                  <a:srgbClr val="DDA44F"/>
                </a:solidFill>
              </a:rPr>
              <a:t>art</a:t>
            </a:r>
            <a:endParaRPr lang="zh-CN" altLang="en-US" sz="6000" dirty="0">
              <a:solidFill>
                <a:srgbClr val="DDA44F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78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2" name="矩形 1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Outline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166668" y="2090293"/>
            <a:ext cx="481047" cy="507985"/>
          </a:xfrm>
          <a:prstGeom prst="rect">
            <a:avLst/>
          </a:prstGeom>
          <a:solidFill>
            <a:srgbClr val="519CD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0" name="直角三角形 29"/>
          <p:cNvSpPr/>
          <p:nvPr/>
        </p:nvSpPr>
        <p:spPr>
          <a:xfrm>
            <a:off x="1166668" y="2090290"/>
            <a:ext cx="481047" cy="507987"/>
          </a:xfrm>
          <a:prstGeom prst="rtTriangle">
            <a:avLst/>
          </a:prstGeom>
          <a:solidFill>
            <a:srgbClr val="3A87C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166668" y="2815680"/>
            <a:ext cx="481047" cy="492385"/>
          </a:xfrm>
          <a:prstGeom prst="rect">
            <a:avLst/>
          </a:prstGeom>
          <a:solidFill>
            <a:srgbClr val="E8B16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2" name="直角三角形 31"/>
          <p:cNvSpPr/>
          <p:nvPr/>
        </p:nvSpPr>
        <p:spPr>
          <a:xfrm>
            <a:off x="1166668" y="2815680"/>
            <a:ext cx="481047" cy="492385"/>
          </a:xfrm>
          <a:prstGeom prst="rtTriangle">
            <a:avLst/>
          </a:prstGeom>
          <a:solidFill>
            <a:srgbClr val="DDA44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166668" y="3512672"/>
            <a:ext cx="481047" cy="507985"/>
          </a:xfrm>
          <a:prstGeom prst="rect">
            <a:avLst/>
          </a:prstGeom>
          <a:solidFill>
            <a:srgbClr val="56CA8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4" name="直角三角形 33"/>
          <p:cNvSpPr/>
          <p:nvPr/>
        </p:nvSpPr>
        <p:spPr>
          <a:xfrm>
            <a:off x="1166668" y="3512019"/>
            <a:ext cx="481047" cy="507987"/>
          </a:xfrm>
          <a:prstGeom prst="rtTriangle">
            <a:avLst/>
          </a:prstGeom>
          <a:solidFill>
            <a:srgbClr val="00B05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5" name="文本框 16"/>
          <p:cNvSpPr txBox="1"/>
          <p:nvPr/>
        </p:nvSpPr>
        <p:spPr>
          <a:xfrm>
            <a:off x="1166668" y="2075053"/>
            <a:ext cx="472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 Black" pitchFamily="34" charset="0"/>
                <a:ea typeface="宋体" panose="02010600030101010101" pitchFamily="2" charset="-122"/>
                <a:cs typeface="+mn-cs"/>
              </a:rPr>
              <a:t>1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 Black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7" name="文本框 33"/>
          <p:cNvSpPr txBox="1"/>
          <p:nvPr/>
        </p:nvSpPr>
        <p:spPr>
          <a:xfrm>
            <a:off x="1166668" y="2797984"/>
            <a:ext cx="472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 Black" pitchFamily="34" charset="0"/>
                <a:ea typeface="宋体" panose="02010600030101010101" pitchFamily="2" charset="-122"/>
                <a:cs typeface="+mn-cs"/>
              </a:rPr>
              <a:t>2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 Black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8" name="文本框 33"/>
          <p:cNvSpPr txBox="1"/>
          <p:nvPr/>
        </p:nvSpPr>
        <p:spPr>
          <a:xfrm>
            <a:off x="1166668" y="3526537"/>
            <a:ext cx="472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 Black" pitchFamily="34" charset="0"/>
                <a:ea typeface="宋体" panose="02010600030101010101" pitchFamily="2" charset="-122"/>
                <a:cs typeface="+mn-cs"/>
              </a:rPr>
              <a:t>3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 Black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166668" y="4211851"/>
            <a:ext cx="481047" cy="492385"/>
          </a:xfrm>
          <a:prstGeom prst="rect">
            <a:avLst/>
          </a:prstGeom>
          <a:solidFill>
            <a:srgbClr val="B953F7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2" name="直角三角形 41"/>
          <p:cNvSpPr/>
          <p:nvPr/>
        </p:nvSpPr>
        <p:spPr>
          <a:xfrm>
            <a:off x="1166668" y="4208366"/>
            <a:ext cx="481047" cy="492385"/>
          </a:xfrm>
          <a:prstGeom prst="rtTriangle">
            <a:avLst/>
          </a:prstGeom>
          <a:solidFill>
            <a:srgbClr val="7030A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3" name="文本框 33"/>
          <p:cNvSpPr txBox="1"/>
          <p:nvPr/>
        </p:nvSpPr>
        <p:spPr>
          <a:xfrm>
            <a:off x="1166668" y="4190783"/>
            <a:ext cx="4721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 Black" pitchFamily="34" charset="0"/>
                <a:ea typeface="宋体" panose="02010600030101010101" pitchFamily="2" charset="-122"/>
                <a:cs typeface="+mn-cs"/>
              </a:rPr>
              <a:t>4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 Black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166668" y="4950987"/>
            <a:ext cx="485388" cy="507985"/>
          </a:xfrm>
          <a:prstGeom prst="rect">
            <a:avLst/>
          </a:prstGeom>
          <a:solidFill>
            <a:srgbClr val="EB3D7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7" name="直角三角形 26"/>
          <p:cNvSpPr/>
          <p:nvPr/>
        </p:nvSpPr>
        <p:spPr>
          <a:xfrm>
            <a:off x="1166668" y="4954167"/>
            <a:ext cx="485388" cy="507987"/>
          </a:xfrm>
          <a:prstGeom prst="rtTriangle">
            <a:avLst/>
          </a:prstGeom>
          <a:solidFill>
            <a:srgbClr val="CC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8" name="文本框 33"/>
          <p:cNvSpPr txBox="1"/>
          <p:nvPr/>
        </p:nvSpPr>
        <p:spPr>
          <a:xfrm>
            <a:off x="1166668" y="4931726"/>
            <a:ext cx="4763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 Black" pitchFamily="34" charset="0"/>
                <a:ea typeface="宋体" panose="02010600030101010101" pitchFamily="2" charset="-122"/>
                <a:cs typeface="+mn-cs"/>
              </a:rPr>
              <a:t>5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 Black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6" name="TextBox 50"/>
          <p:cNvSpPr txBox="1"/>
          <p:nvPr/>
        </p:nvSpPr>
        <p:spPr>
          <a:xfrm>
            <a:off x="1775169" y="2141013"/>
            <a:ext cx="42065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 smtClean="0">
                <a:latin typeface="Times New Roman" panose="02020603050405020304" pitchFamily="18" charset="0"/>
                <a:ea typeface="Microsoft YaHei UI" panose="020B0503020204020204" pitchFamily="34" charset="-122"/>
                <a:cs typeface="Times New Roman" panose="02020603050405020304" pitchFamily="18" charset="0"/>
              </a:rPr>
              <a:t>What</a:t>
            </a:r>
            <a:endParaRPr lang="en-US" sz="2000" dirty="0">
              <a:latin typeface="Times New Roman" panose="02020603050405020304" pitchFamily="18" charset="0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4" name="TextBox 50"/>
          <p:cNvSpPr txBox="1"/>
          <p:nvPr/>
        </p:nvSpPr>
        <p:spPr>
          <a:xfrm>
            <a:off x="1775167" y="2859539"/>
            <a:ext cx="3571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Why</a:t>
            </a:r>
            <a:endParaRPr lang="en-US" sz="2000" dirty="0">
              <a:latin typeface="Times New Roman" panose="02020603050405020304" pitchFamily="18" charset="0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5" name="TextBox 50"/>
          <p:cNvSpPr txBox="1"/>
          <p:nvPr/>
        </p:nvSpPr>
        <p:spPr>
          <a:xfrm>
            <a:off x="1775166" y="4284688"/>
            <a:ext cx="3571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endParaRPr lang="en-US" sz="2000" dirty="0">
              <a:latin typeface="Times New Roman" panose="02020603050405020304" pitchFamily="18" charset="0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9" name="TextBox 50"/>
          <p:cNvSpPr txBox="1"/>
          <p:nvPr/>
        </p:nvSpPr>
        <p:spPr>
          <a:xfrm>
            <a:off x="1775166" y="5030087"/>
            <a:ext cx="3571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Hierarchical  </a:t>
            </a:r>
            <a:endParaRPr lang="en-US" sz="2000" dirty="0">
              <a:latin typeface="Times New Roman" panose="02020603050405020304" pitchFamily="18" charset="0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0" name="TextBox 50"/>
          <p:cNvSpPr txBox="1"/>
          <p:nvPr/>
        </p:nvSpPr>
        <p:spPr>
          <a:xfrm>
            <a:off x="1775166" y="3593035"/>
            <a:ext cx="3571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Broader </a:t>
            </a:r>
            <a:r>
              <a:rPr kumimoji="1"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altLang="zh-CN" sz="2000" dirty="0">
              <a:latin typeface="Times New Roman" panose="02020603050405020304" pitchFamily="18" charset="0"/>
              <a:ea typeface="Microsoft YaHei UI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213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61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3" name="TextBox 25"/>
          <p:cNvSpPr txBox="1">
            <a:spLocks noChangeArrowheads="1"/>
          </p:cNvSpPr>
          <p:nvPr/>
        </p:nvSpPr>
        <p:spPr bwMode="auto">
          <a:xfrm>
            <a:off x="0" y="6457950"/>
            <a:ext cx="4851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/>
              <a:t>[</a:t>
            </a:r>
            <a:r>
              <a:rPr lang="en-US" altLang="zh-CN" sz="2000" dirty="0" err="1" smtClean="0"/>
              <a:t>Quiroga</a:t>
            </a:r>
            <a:r>
              <a:rPr lang="en-US" altLang="zh-CN" sz="2000" dirty="0"/>
              <a:t>, </a:t>
            </a:r>
            <a:r>
              <a:rPr lang="en-US" altLang="zh-CN" sz="2000" dirty="0" smtClean="0"/>
              <a:t>Reddy, </a:t>
            </a:r>
            <a:r>
              <a:rPr lang="en-US" altLang="zh-CN" sz="2000" dirty="0"/>
              <a:t>&amp; </a:t>
            </a:r>
            <a:r>
              <a:rPr lang="en-US" altLang="zh-CN" sz="2000" dirty="0" err="1" smtClean="0"/>
              <a:t>Kreiman</a:t>
            </a:r>
            <a:r>
              <a:rPr lang="en-US" altLang="zh-CN" sz="2000" dirty="0" smtClean="0"/>
              <a:t> </a:t>
            </a:r>
            <a:r>
              <a:rPr lang="en-US" altLang="zh-CN" sz="2000" dirty="0" err="1" smtClean="0"/>
              <a:t>Nature2005</a:t>
            </a:r>
            <a:r>
              <a:rPr lang="en-US" altLang="zh-CN" sz="2000" dirty="0" smtClean="0"/>
              <a:t>]</a:t>
            </a:r>
            <a:endParaRPr lang="en-US" altLang="zh-CN" sz="2000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9600" y="1267135"/>
            <a:ext cx="7600000" cy="4971429"/>
          </a:xfrm>
          <a:prstGeom prst="rect">
            <a:avLst/>
          </a:prstGeom>
        </p:spPr>
      </p:pic>
      <p:sp>
        <p:nvSpPr>
          <p:cNvPr id="15" name="圆角矩形 14"/>
          <p:cNvSpPr/>
          <p:nvPr/>
        </p:nvSpPr>
        <p:spPr>
          <a:xfrm>
            <a:off x="1351643" y="2985803"/>
            <a:ext cx="2515507" cy="1509997"/>
          </a:xfrm>
          <a:prstGeom prst="roundRect">
            <a:avLst/>
          </a:prstGeom>
          <a:noFill/>
          <a:ln>
            <a:solidFill>
              <a:schemeClr val="tx1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Grandmother cell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815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950" y="1462198"/>
            <a:ext cx="6075266" cy="4089308"/>
          </a:xfrm>
          <a:prstGeom prst="rect">
            <a:avLst/>
          </a:prstGeom>
        </p:spPr>
      </p:pic>
      <p:sp>
        <p:nvSpPr>
          <p:cNvPr id="14" name="TextBox 25"/>
          <p:cNvSpPr txBox="1">
            <a:spLocks noChangeArrowheads="1"/>
          </p:cNvSpPr>
          <p:nvPr/>
        </p:nvSpPr>
        <p:spPr bwMode="auto">
          <a:xfrm>
            <a:off x="0" y="6457950"/>
            <a:ext cx="373211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 smtClean="0"/>
              <a:t>[</a:t>
            </a:r>
            <a:r>
              <a:rPr lang="en-US" altLang="zh-CN" sz="2000" dirty="0" err="1" smtClean="0"/>
              <a:t>Olshausen</a:t>
            </a:r>
            <a:r>
              <a:rPr lang="en-US" altLang="zh-CN" sz="2000" smtClean="0"/>
              <a:t>, Field. </a:t>
            </a:r>
            <a:r>
              <a:rPr lang="en-US" altLang="zh-CN" sz="2000" dirty="0" err="1" smtClean="0"/>
              <a:t>Nature1996</a:t>
            </a:r>
            <a:r>
              <a:rPr lang="en-US" altLang="zh-CN" sz="2000" dirty="0" smtClean="0"/>
              <a:t>]</a:t>
            </a:r>
            <a:endParaRPr lang="en-US" altLang="zh-CN" sz="2000" dirty="0"/>
          </a:p>
        </p:txBody>
      </p:sp>
      <p:pic>
        <p:nvPicPr>
          <p:cNvPr id="16" name="Picture 7" descr="simple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5588" y="1758035"/>
            <a:ext cx="234315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4" descr="2d-wav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5" t="23825" r="6815" b="25653"/>
          <a:stretch>
            <a:fillRect/>
          </a:stretch>
        </p:blipFill>
        <p:spPr bwMode="auto">
          <a:xfrm>
            <a:off x="8447949" y="4625431"/>
            <a:ext cx="3686175" cy="1535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895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25" name="圆角矩形 24"/>
          <p:cNvSpPr/>
          <p:nvPr/>
        </p:nvSpPr>
        <p:spPr>
          <a:xfrm>
            <a:off x="1465943" y="2604803"/>
            <a:ext cx="5138057" cy="2475198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Believing in everything at the same time </a:t>
            </a:r>
          </a:p>
          <a:p>
            <a:pPr algn="ctr"/>
            <a:r>
              <a:rPr lang="en-US" altLang="zh-CN" sz="32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the same as not believing in anything at all</a:t>
            </a:r>
            <a:endParaRPr lang="en-US" altLang="zh-CN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116" y="1468079"/>
            <a:ext cx="3410856" cy="5049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47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pic>
        <p:nvPicPr>
          <p:cNvPr id="12" name="Picture 2" descr="http://www.imtech.res.in/raghava/rbpred/svm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" t="18088" r="417" b="5476"/>
          <a:stretch/>
        </p:blipFill>
        <p:spPr bwMode="auto">
          <a:xfrm>
            <a:off x="2453026" y="1514502"/>
            <a:ext cx="6485848" cy="296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1370653" y="5010150"/>
            <a:ext cx="7772400" cy="1295400"/>
          </a:xfrm>
          <a:prstGeom prst="rect">
            <a:avLst/>
          </a:prstGeom>
          <a:solidFill>
            <a:srgbClr val="C2FFF0"/>
          </a:solidFill>
          <a:ln>
            <a:noFill/>
          </a:ln>
          <a:effectLst>
            <a:outerShdw dist="152400" dir="2640007" algn="tl" rotWithShape="0">
              <a:srgbClr val="808080">
                <a:alpha val="39998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defTabSz="912813">
              <a:buFont typeface="Arial" charset="0"/>
              <a:buChar char="•"/>
              <a:defRPr/>
            </a:pPr>
            <a:r>
              <a:rPr lang="en-US" sz="2000" dirty="0"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The coding is a </a:t>
            </a:r>
            <a:r>
              <a:rPr lang="en-US" dirty="0">
                <a:solidFill>
                  <a:srgbClr val="FF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nonlinear</a:t>
            </a:r>
            <a:r>
              <a:rPr lang="en-US" dirty="0">
                <a:latin typeface="Arial" charset="0"/>
                <a:ea typeface="ＭＳ Ｐゴシック" charset="-128"/>
                <a:cs typeface="ＭＳ Ｐゴシック" charset="-128"/>
              </a:rPr>
              <a:t> feature mapping</a:t>
            </a:r>
          </a:p>
          <a:p>
            <a:pPr defTabSz="912813">
              <a:buFont typeface="Arial" charset="0"/>
              <a:buChar char="•"/>
              <a:defRPr/>
            </a:pPr>
            <a:r>
              <a:rPr lang="en-US" dirty="0">
                <a:latin typeface="Arial" charset="0"/>
                <a:ea typeface="ＭＳ Ｐゴシック" charset="-128"/>
                <a:cs typeface="ＭＳ Ｐゴシック" charset="-128"/>
              </a:rPr>
              <a:t> Represent data in a </a:t>
            </a:r>
            <a:r>
              <a:rPr lang="en-US" dirty="0">
                <a:solidFill>
                  <a:srgbClr val="FF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higher dimensional </a:t>
            </a:r>
            <a:r>
              <a:rPr lang="en-US" dirty="0">
                <a:latin typeface="Arial" charset="0"/>
                <a:ea typeface="ＭＳ Ｐゴシック" charset="-128"/>
                <a:cs typeface="ＭＳ Ｐゴシック" charset="-128"/>
              </a:rPr>
              <a:t>space</a:t>
            </a:r>
          </a:p>
          <a:p>
            <a:pPr defTabSz="912813">
              <a:buFont typeface="Arial" charset="0"/>
              <a:buChar char="•"/>
              <a:defRPr/>
            </a:pPr>
            <a:r>
              <a:rPr lang="en-US" dirty="0"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  <a:r>
              <a:rPr lang="en-US" dirty="0" err="1">
                <a:latin typeface="Arial" charset="0"/>
                <a:ea typeface="ＭＳ Ｐゴシック" charset="-128"/>
                <a:cs typeface="ＭＳ Ｐゴシック" charset="-128"/>
              </a:rPr>
              <a:t>Sparsity</a:t>
            </a:r>
            <a:r>
              <a:rPr lang="en-US" dirty="0">
                <a:latin typeface="Arial" charset="0"/>
                <a:ea typeface="ＭＳ Ｐゴシック" charset="-128"/>
                <a:cs typeface="ＭＳ Ｐゴシック" charset="-128"/>
              </a:rPr>
              <a:t> makes prominent patterns more </a:t>
            </a:r>
            <a:r>
              <a:rPr lang="en-US" dirty="0">
                <a:solidFill>
                  <a:srgbClr val="FF0000"/>
                </a:solidFill>
                <a:latin typeface="Arial" charset="0"/>
                <a:ea typeface="ＭＳ Ｐゴシック" charset="-128"/>
                <a:cs typeface="ＭＳ Ｐゴシック" charset="-128"/>
              </a:rPr>
              <a:t>distinctive</a:t>
            </a:r>
          </a:p>
        </p:txBody>
      </p:sp>
    </p:spTree>
    <p:extLst>
      <p:ext uri="{BB962C8B-B14F-4D97-AF65-F5344CB8AC3E}">
        <p14:creationId xmlns:p14="http://schemas.microsoft.com/office/powerpoint/2010/main" val="4593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9" name="TextBox 22"/>
          <p:cNvSpPr txBox="1">
            <a:spLocks noChangeArrowheads="1"/>
          </p:cNvSpPr>
          <p:nvPr/>
        </p:nvSpPr>
        <p:spPr bwMode="auto">
          <a:xfrm>
            <a:off x="8877300" y="6475795"/>
            <a:ext cx="322656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 &amp; Andrew Ng</a:t>
            </a:r>
            <a:endParaRPr lang="en-US" altLang="zh-CN" sz="1600" dirty="0"/>
          </a:p>
        </p:txBody>
      </p:sp>
      <p:sp>
        <p:nvSpPr>
          <p:cNvPr id="20" name="TextBox 26"/>
          <p:cNvSpPr txBox="1">
            <a:spLocks noChangeArrowheads="1"/>
          </p:cNvSpPr>
          <p:nvPr/>
        </p:nvSpPr>
        <p:spPr bwMode="auto">
          <a:xfrm>
            <a:off x="6115050" y="1466850"/>
            <a:ext cx="2438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dirty="0"/>
              <a:t>Data manifold</a:t>
            </a:r>
          </a:p>
        </p:txBody>
      </p:sp>
      <p:sp>
        <p:nvSpPr>
          <p:cNvPr id="38" name="Freeform 21"/>
          <p:cNvSpPr/>
          <p:nvPr/>
        </p:nvSpPr>
        <p:spPr bwMode="auto">
          <a:xfrm>
            <a:off x="3875088" y="2792413"/>
            <a:ext cx="4297362" cy="1893887"/>
          </a:xfrm>
          <a:custGeom>
            <a:avLst/>
            <a:gdLst>
              <a:gd name="connsiteX0" fmla="*/ 0 w 4957763"/>
              <a:gd name="connsiteY0" fmla="*/ 2513013 h 2543175"/>
              <a:gd name="connsiteX1" fmla="*/ 876300 w 4957763"/>
              <a:gd name="connsiteY1" fmla="*/ 2427288 h 2543175"/>
              <a:gd name="connsiteX2" fmla="*/ 1733550 w 4957763"/>
              <a:gd name="connsiteY2" fmla="*/ 1817688 h 2543175"/>
              <a:gd name="connsiteX3" fmla="*/ 2505075 w 4957763"/>
              <a:gd name="connsiteY3" fmla="*/ 646113 h 2543175"/>
              <a:gd name="connsiteX4" fmla="*/ 3343275 w 4957763"/>
              <a:gd name="connsiteY4" fmla="*/ 122238 h 2543175"/>
              <a:gd name="connsiteX5" fmla="*/ 4695825 w 4957763"/>
              <a:gd name="connsiteY5" fmla="*/ 17463 h 2543175"/>
              <a:gd name="connsiteX6" fmla="*/ 4914900 w 4957763"/>
              <a:gd name="connsiteY6" fmla="*/ 17463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7763" h="2543175">
                <a:moveTo>
                  <a:pt x="0" y="2513013"/>
                </a:moveTo>
                <a:cubicBezTo>
                  <a:pt x="293687" y="2528094"/>
                  <a:pt x="587375" y="2543175"/>
                  <a:pt x="876300" y="2427288"/>
                </a:cubicBezTo>
                <a:cubicBezTo>
                  <a:pt x="1165225" y="2311401"/>
                  <a:pt x="1462088" y="2114550"/>
                  <a:pt x="1733550" y="1817688"/>
                </a:cubicBezTo>
                <a:cubicBezTo>
                  <a:pt x="2005012" y="1520826"/>
                  <a:pt x="2236788" y="928688"/>
                  <a:pt x="2505075" y="646113"/>
                </a:cubicBezTo>
                <a:cubicBezTo>
                  <a:pt x="2773362" y="363538"/>
                  <a:pt x="2978150" y="227013"/>
                  <a:pt x="3343275" y="122238"/>
                </a:cubicBezTo>
                <a:cubicBezTo>
                  <a:pt x="3708400" y="17463"/>
                  <a:pt x="4433887" y="34926"/>
                  <a:pt x="4695825" y="17463"/>
                </a:cubicBezTo>
                <a:cubicBezTo>
                  <a:pt x="4957763" y="0"/>
                  <a:pt x="4936331" y="8731"/>
                  <a:pt x="4914900" y="17463"/>
                </a:cubicBezTo>
              </a:path>
            </a:pathLst>
          </a:custGeom>
          <a:ln w="28575">
            <a:solidFill>
              <a:srgbClr val="A5002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zh-CN" altLang="en-US">
              <a:latin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39" name="Freeform 10"/>
          <p:cNvSpPr/>
          <p:nvPr/>
        </p:nvSpPr>
        <p:spPr bwMode="auto">
          <a:xfrm>
            <a:off x="2838450" y="2032000"/>
            <a:ext cx="4297363" cy="1893888"/>
          </a:xfrm>
          <a:custGeom>
            <a:avLst/>
            <a:gdLst>
              <a:gd name="connsiteX0" fmla="*/ 0 w 4957763"/>
              <a:gd name="connsiteY0" fmla="*/ 2513013 h 2543175"/>
              <a:gd name="connsiteX1" fmla="*/ 876300 w 4957763"/>
              <a:gd name="connsiteY1" fmla="*/ 2427288 h 2543175"/>
              <a:gd name="connsiteX2" fmla="*/ 1733550 w 4957763"/>
              <a:gd name="connsiteY2" fmla="*/ 1817688 h 2543175"/>
              <a:gd name="connsiteX3" fmla="*/ 2505075 w 4957763"/>
              <a:gd name="connsiteY3" fmla="*/ 646113 h 2543175"/>
              <a:gd name="connsiteX4" fmla="*/ 3343275 w 4957763"/>
              <a:gd name="connsiteY4" fmla="*/ 122238 h 2543175"/>
              <a:gd name="connsiteX5" fmla="*/ 4695825 w 4957763"/>
              <a:gd name="connsiteY5" fmla="*/ 17463 h 2543175"/>
              <a:gd name="connsiteX6" fmla="*/ 4914900 w 4957763"/>
              <a:gd name="connsiteY6" fmla="*/ 17463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7763" h="2543175">
                <a:moveTo>
                  <a:pt x="0" y="2513013"/>
                </a:moveTo>
                <a:cubicBezTo>
                  <a:pt x="293687" y="2528094"/>
                  <a:pt x="587375" y="2543175"/>
                  <a:pt x="876300" y="2427288"/>
                </a:cubicBezTo>
                <a:cubicBezTo>
                  <a:pt x="1165225" y="2311401"/>
                  <a:pt x="1462088" y="2114550"/>
                  <a:pt x="1733550" y="1817688"/>
                </a:cubicBezTo>
                <a:cubicBezTo>
                  <a:pt x="2005012" y="1520826"/>
                  <a:pt x="2236788" y="928688"/>
                  <a:pt x="2505075" y="646113"/>
                </a:cubicBezTo>
                <a:cubicBezTo>
                  <a:pt x="2773362" y="363538"/>
                  <a:pt x="2978150" y="227013"/>
                  <a:pt x="3343275" y="122238"/>
                </a:cubicBezTo>
                <a:cubicBezTo>
                  <a:pt x="3708400" y="17463"/>
                  <a:pt x="4433887" y="34926"/>
                  <a:pt x="4695825" y="17463"/>
                </a:cubicBezTo>
                <a:cubicBezTo>
                  <a:pt x="4957763" y="0"/>
                  <a:pt x="4936331" y="8731"/>
                  <a:pt x="4914900" y="17463"/>
                </a:cubicBezTo>
              </a:path>
            </a:pathLst>
          </a:custGeom>
          <a:ln w="28575">
            <a:solidFill>
              <a:srgbClr val="A5002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zh-CN" altLang="en-US">
              <a:latin typeface="Tahoma" panose="020B0604030504040204" pitchFamily="34" charset="0"/>
              <a:cs typeface="Arial" panose="020B0604020202020204" pitchFamily="34" charset="0"/>
            </a:endParaRPr>
          </a:p>
        </p:txBody>
      </p:sp>
      <p:grpSp>
        <p:nvGrpSpPr>
          <p:cNvPr id="40" name="Group 144"/>
          <p:cNvGrpSpPr>
            <a:grpSpLocks/>
          </p:cNvGrpSpPr>
          <p:nvPr/>
        </p:nvGrpSpPr>
        <p:grpSpPr bwMode="auto">
          <a:xfrm>
            <a:off x="2838450" y="2032000"/>
            <a:ext cx="5334000" cy="2654300"/>
            <a:chOff x="2819400" y="1599694"/>
            <a:chExt cx="3276600" cy="1600706"/>
          </a:xfrm>
        </p:grpSpPr>
        <p:cxnSp>
          <p:nvCxnSpPr>
            <p:cNvPr id="41" name="Straight Connector 18"/>
            <p:cNvCxnSpPr/>
            <p:nvPr/>
          </p:nvCxnSpPr>
          <p:spPr>
            <a:xfrm>
              <a:off x="2819400" y="2723635"/>
              <a:ext cx="636792" cy="460490"/>
            </a:xfrm>
            <a:prstGeom prst="line">
              <a:avLst/>
            </a:prstGeom>
            <a:ln w="28575">
              <a:solidFill>
                <a:srgbClr val="A5002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19"/>
            <p:cNvCxnSpPr>
              <a:endCxn id="44" idx="6"/>
            </p:cNvCxnSpPr>
            <p:nvPr/>
          </p:nvCxnSpPr>
          <p:spPr>
            <a:xfrm>
              <a:off x="5456283" y="1599694"/>
              <a:ext cx="617288" cy="467192"/>
            </a:xfrm>
            <a:prstGeom prst="line">
              <a:avLst/>
            </a:prstGeom>
            <a:ln w="28575">
              <a:solidFill>
                <a:srgbClr val="A5002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Freeform 10"/>
            <p:cNvSpPr/>
            <p:nvPr/>
          </p:nvSpPr>
          <p:spPr>
            <a:xfrm>
              <a:off x="2819400" y="1599694"/>
              <a:ext cx="2639809" cy="1142131"/>
            </a:xfrm>
            <a:custGeom>
              <a:avLst/>
              <a:gdLst>
                <a:gd name="connsiteX0" fmla="*/ 0 w 4957763"/>
                <a:gd name="connsiteY0" fmla="*/ 2513013 h 2543175"/>
                <a:gd name="connsiteX1" fmla="*/ 876300 w 4957763"/>
                <a:gd name="connsiteY1" fmla="*/ 2427288 h 2543175"/>
                <a:gd name="connsiteX2" fmla="*/ 1733550 w 4957763"/>
                <a:gd name="connsiteY2" fmla="*/ 1817688 h 2543175"/>
                <a:gd name="connsiteX3" fmla="*/ 2505075 w 4957763"/>
                <a:gd name="connsiteY3" fmla="*/ 646113 h 2543175"/>
                <a:gd name="connsiteX4" fmla="*/ 3343275 w 4957763"/>
                <a:gd name="connsiteY4" fmla="*/ 122238 h 2543175"/>
                <a:gd name="connsiteX5" fmla="*/ 4695825 w 4957763"/>
                <a:gd name="connsiteY5" fmla="*/ 17463 h 2543175"/>
                <a:gd name="connsiteX6" fmla="*/ 4914900 w 4957763"/>
                <a:gd name="connsiteY6" fmla="*/ 17463 h 25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763" h="2543175">
                  <a:moveTo>
                    <a:pt x="0" y="2513013"/>
                  </a:moveTo>
                  <a:cubicBezTo>
                    <a:pt x="293687" y="2528094"/>
                    <a:pt x="587375" y="2543175"/>
                    <a:pt x="876300" y="2427288"/>
                  </a:cubicBezTo>
                  <a:cubicBezTo>
                    <a:pt x="1165225" y="2311401"/>
                    <a:pt x="1462088" y="2114550"/>
                    <a:pt x="1733550" y="1817688"/>
                  </a:cubicBezTo>
                  <a:cubicBezTo>
                    <a:pt x="2005012" y="1520826"/>
                    <a:pt x="2236788" y="928688"/>
                    <a:pt x="2505075" y="646113"/>
                  </a:cubicBezTo>
                  <a:cubicBezTo>
                    <a:pt x="2773362" y="363538"/>
                    <a:pt x="2978150" y="227013"/>
                    <a:pt x="3343275" y="122238"/>
                  </a:cubicBezTo>
                  <a:cubicBezTo>
                    <a:pt x="3708400" y="17463"/>
                    <a:pt x="4433887" y="34926"/>
                    <a:pt x="4695825" y="17463"/>
                  </a:cubicBezTo>
                  <a:cubicBezTo>
                    <a:pt x="4957763" y="0"/>
                    <a:pt x="4936331" y="8731"/>
                    <a:pt x="4914900" y="17463"/>
                  </a:cubicBezTo>
                </a:path>
              </a:pathLst>
            </a:custGeom>
            <a:ln w="28575">
              <a:solidFill>
                <a:srgbClr val="A5002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37931725" indent="-37474525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endParaRPr lang="zh-CN" altLang="en-US">
                <a:latin typeface="Tahoma" panose="020B060403050404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21"/>
            <p:cNvSpPr/>
            <p:nvPr/>
          </p:nvSpPr>
          <p:spPr>
            <a:xfrm>
              <a:off x="3456192" y="2058270"/>
              <a:ext cx="2639808" cy="1142130"/>
            </a:xfrm>
            <a:custGeom>
              <a:avLst/>
              <a:gdLst>
                <a:gd name="connsiteX0" fmla="*/ 0 w 4957763"/>
                <a:gd name="connsiteY0" fmla="*/ 2513013 h 2543175"/>
                <a:gd name="connsiteX1" fmla="*/ 876300 w 4957763"/>
                <a:gd name="connsiteY1" fmla="*/ 2427288 h 2543175"/>
                <a:gd name="connsiteX2" fmla="*/ 1733550 w 4957763"/>
                <a:gd name="connsiteY2" fmla="*/ 1817688 h 2543175"/>
                <a:gd name="connsiteX3" fmla="*/ 2505075 w 4957763"/>
                <a:gd name="connsiteY3" fmla="*/ 646113 h 2543175"/>
                <a:gd name="connsiteX4" fmla="*/ 3343275 w 4957763"/>
                <a:gd name="connsiteY4" fmla="*/ 122238 h 2543175"/>
                <a:gd name="connsiteX5" fmla="*/ 4695825 w 4957763"/>
                <a:gd name="connsiteY5" fmla="*/ 17463 h 2543175"/>
                <a:gd name="connsiteX6" fmla="*/ 4914900 w 4957763"/>
                <a:gd name="connsiteY6" fmla="*/ 17463 h 25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763" h="2543175">
                  <a:moveTo>
                    <a:pt x="0" y="2513013"/>
                  </a:moveTo>
                  <a:cubicBezTo>
                    <a:pt x="293687" y="2528094"/>
                    <a:pt x="587375" y="2543175"/>
                    <a:pt x="876300" y="2427288"/>
                  </a:cubicBezTo>
                  <a:cubicBezTo>
                    <a:pt x="1165225" y="2311401"/>
                    <a:pt x="1462088" y="2114550"/>
                    <a:pt x="1733550" y="1817688"/>
                  </a:cubicBezTo>
                  <a:cubicBezTo>
                    <a:pt x="2005012" y="1520826"/>
                    <a:pt x="2236788" y="928688"/>
                    <a:pt x="2505075" y="646113"/>
                  </a:cubicBezTo>
                  <a:cubicBezTo>
                    <a:pt x="2773362" y="363538"/>
                    <a:pt x="2978150" y="227013"/>
                    <a:pt x="3343275" y="122238"/>
                  </a:cubicBezTo>
                  <a:cubicBezTo>
                    <a:pt x="3708400" y="17463"/>
                    <a:pt x="4433887" y="34926"/>
                    <a:pt x="4695825" y="17463"/>
                  </a:cubicBezTo>
                  <a:cubicBezTo>
                    <a:pt x="4957763" y="0"/>
                    <a:pt x="4936331" y="8731"/>
                    <a:pt x="4914900" y="17463"/>
                  </a:cubicBezTo>
                </a:path>
              </a:pathLst>
            </a:custGeom>
            <a:ln w="28575">
              <a:solidFill>
                <a:srgbClr val="A5002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37931725" indent="-37474525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endParaRPr lang="zh-CN" altLang="en-US">
                <a:latin typeface="Tahoma" panose="020B060403050404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5" name="TextBox 27"/>
          <p:cNvSpPr txBox="1">
            <a:spLocks noChangeArrowheads="1"/>
          </p:cNvSpPr>
          <p:nvPr/>
        </p:nvSpPr>
        <p:spPr bwMode="auto">
          <a:xfrm>
            <a:off x="2914650" y="2991346"/>
            <a:ext cx="1371734" cy="461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dirty="0"/>
              <a:t>Basis</a:t>
            </a:r>
          </a:p>
        </p:txBody>
      </p:sp>
      <p:grpSp>
        <p:nvGrpSpPr>
          <p:cNvPr id="50" name="Group 33"/>
          <p:cNvGrpSpPr>
            <a:grpSpLocks/>
          </p:cNvGrpSpPr>
          <p:nvPr/>
        </p:nvGrpSpPr>
        <p:grpSpPr bwMode="auto">
          <a:xfrm>
            <a:off x="2914650" y="2411413"/>
            <a:ext cx="4141788" cy="1770062"/>
            <a:chOff x="533400" y="2620607"/>
            <a:chExt cx="4141382" cy="1769634"/>
          </a:xfrm>
        </p:grpSpPr>
        <p:grpSp>
          <p:nvGrpSpPr>
            <p:cNvPr id="51" name="Group 32"/>
            <p:cNvGrpSpPr>
              <a:grpSpLocks/>
            </p:cNvGrpSpPr>
            <p:nvPr/>
          </p:nvGrpSpPr>
          <p:grpSpPr bwMode="auto">
            <a:xfrm>
              <a:off x="1573619" y="2620607"/>
              <a:ext cx="3101163" cy="1769634"/>
              <a:chOff x="1573619" y="2620607"/>
              <a:chExt cx="3101163" cy="1769634"/>
            </a:xfrm>
          </p:grpSpPr>
          <p:sp>
            <p:nvSpPr>
              <p:cNvPr id="54" name="Oval 15"/>
              <p:cNvSpPr/>
              <p:nvPr/>
            </p:nvSpPr>
            <p:spPr bwMode="auto">
              <a:xfrm>
                <a:off x="2609646" y="3547483"/>
                <a:ext cx="123813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5" name="Oval 16"/>
              <p:cNvSpPr/>
              <p:nvPr/>
            </p:nvSpPr>
            <p:spPr bwMode="auto">
              <a:xfrm>
                <a:off x="2733459" y="2915811"/>
                <a:ext cx="123813" cy="125382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6" name="Oval 17"/>
              <p:cNvSpPr/>
              <p:nvPr/>
            </p:nvSpPr>
            <p:spPr bwMode="auto">
              <a:xfrm>
                <a:off x="3523957" y="3168162"/>
                <a:ext cx="125401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7" name="Oval 7"/>
              <p:cNvSpPr/>
              <p:nvPr/>
            </p:nvSpPr>
            <p:spPr bwMode="auto">
              <a:xfrm>
                <a:off x="2193762" y="4263272"/>
                <a:ext cx="123813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8" name="Oval 8"/>
              <p:cNvSpPr/>
              <p:nvPr/>
            </p:nvSpPr>
            <p:spPr bwMode="auto">
              <a:xfrm>
                <a:off x="4550969" y="2620607"/>
                <a:ext cx="123813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9" name="Oval 9"/>
              <p:cNvSpPr/>
              <p:nvPr/>
            </p:nvSpPr>
            <p:spPr bwMode="auto">
              <a:xfrm>
                <a:off x="3930317" y="2620607"/>
                <a:ext cx="123813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0" name="Oval 10"/>
              <p:cNvSpPr/>
              <p:nvPr/>
            </p:nvSpPr>
            <p:spPr bwMode="auto">
              <a:xfrm>
                <a:off x="1573111" y="4263272"/>
                <a:ext cx="123813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2" name="TextBox 27"/>
            <p:cNvSpPr txBox="1">
              <a:spLocks noChangeArrowheads="1"/>
            </p:cNvSpPr>
            <p:nvPr/>
          </p:nvSpPr>
          <p:spPr bwMode="auto">
            <a:xfrm>
              <a:off x="533400" y="3200400"/>
              <a:ext cx="13716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37931725" indent="-37474525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r>
                <a:rPr lang="en-US" dirty="0"/>
                <a:t>Basis</a:t>
              </a:r>
            </a:p>
          </p:txBody>
        </p:sp>
        <p:cxnSp>
          <p:nvCxnSpPr>
            <p:cNvPr id="53" name="Straight Arrow Connector 29"/>
            <p:cNvCxnSpPr>
              <a:cxnSpLocks noChangeShapeType="1"/>
              <a:stCxn id="52" idx="2"/>
            </p:cNvCxnSpPr>
            <p:nvPr/>
          </p:nvCxnSpPr>
          <p:spPr bwMode="auto">
            <a:xfrm rot="16200000" flipH="1">
              <a:off x="1095350" y="3785914"/>
              <a:ext cx="594885" cy="347185"/>
            </a:xfrm>
            <a:prstGeom prst="straightConnector1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62" name="Rectangle 46"/>
          <p:cNvSpPr>
            <a:spLocks noChangeArrowheads="1"/>
          </p:cNvSpPr>
          <p:nvPr/>
        </p:nvSpPr>
        <p:spPr bwMode="auto">
          <a:xfrm>
            <a:off x="1355725" y="5029216"/>
            <a:ext cx="8458200" cy="1066800"/>
          </a:xfrm>
          <a:prstGeom prst="rect">
            <a:avLst/>
          </a:prstGeom>
          <a:solidFill>
            <a:srgbClr val="C2FFF0"/>
          </a:solidFill>
          <a:ln>
            <a:noFill/>
          </a:ln>
          <a:effectLst>
            <a:outerShdw blurRad="228600" dist="152400" dir="2640007" algn="tl" rotWithShape="0">
              <a:srgbClr val="808080">
                <a:alpha val="39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buFont typeface="Arial" panose="020B0604020202020204" pitchFamily="34" charset="0"/>
              <a:buChar char="•"/>
            </a:pPr>
            <a:r>
              <a:rPr lang="en-US" sz="2000" dirty="0"/>
              <a:t> Each basis is somewhat like a pseudo data point – “</a:t>
            </a:r>
            <a:r>
              <a:rPr lang="en-US" sz="2000" dirty="0">
                <a:solidFill>
                  <a:srgbClr val="FF0000"/>
                </a:solidFill>
              </a:rPr>
              <a:t>anchor point</a:t>
            </a:r>
            <a:r>
              <a:rPr lang="en-US" sz="2000" dirty="0"/>
              <a:t>”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Sparsity</a:t>
            </a:r>
            <a:r>
              <a:rPr lang="en-US" sz="2000" dirty="0"/>
              <a:t>: each datum is a sparse combination of neighbor anchors.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sz="2000" dirty="0"/>
              <a:t> The coding scheme explores the </a:t>
            </a:r>
            <a:r>
              <a:rPr lang="en-US" sz="2000" dirty="0">
                <a:solidFill>
                  <a:srgbClr val="FF0000"/>
                </a:solidFill>
              </a:rPr>
              <a:t>manifold structure </a:t>
            </a:r>
            <a:r>
              <a:rPr lang="en-US" sz="2000" dirty="0"/>
              <a:t>of data.  </a:t>
            </a:r>
          </a:p>
          <a:p>
            <a:pPr eaLnBrk="1" hangingPunct="1"/>
            <a:endParaRPr lang="en-US" sz="2000" dirty="0"/>
          </a:p>
          <a:p>
            <a:pPr eaLnBrk="1" hangingPunct="1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0122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9" name="TextBox 22"/>
          <p:cNvSpPr txBox="1">
            <a:spLocks noChangeArrowheads="1"/>
          </p:cNvSpPr>
          <p:nvPr/>
        </p:nvSpPr>
        <p:spPr bwMode="auto">
          <a:xfrm>
            <a:off x="8877300" y="6475795"/>
            <a:ext cx="322656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 &amp; Andrew Ng</a:t>
            </a:r>
            <a:endParaRPr lang="en-US" altLang="zh-CN" sz="1600" dirty="0"/>
          </a:p>
        </p:txBody>
      </p:sp>
      <p:sp>
        <p:nvSpPr>
          <p:cNvPr id="20" name="TextBox 26"/>
          <p:cNvSpPr txBox="1">
            <a:spLocks noChangeArrowheads="1"/>
          </p:cNvSpPr>
          <p:nvPr/>
        </p:nvSpPr>
        <p:spPr bwMode="auto">
          <a:xfrm>
            <a:off x="6115050" y="1466850"/>
            <a:ext cx="2438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dirty="0"/>
              <a:t>Data manifold</a:t>
            </a:r>
          </a:p>
        </p:txBody>
      </p:sp>
      <p:grpSp>
        <p:nvGrpSpPr>
          <p:cNvPr id="21" name="Group 43"/>
          <p:cNvGrpSpPr>
            <a:grpSpLocks/>
          </p:cNvGrpSpPr>
          <p:nvPr/>
        </p:nvGrpSpPr>
        <p:grpSpPr bwMode="auto">
          <a:xfrm>
            <a:off x="3676650" y="2000250"/>
            <a:ext cx="3127375" cy="2209800"/>
            <a:chOff x="2667000" y="1905000"/>
            <a:chExt cx="3127270" cy="2209800"/>
          </a:xfrm>
        </p:grpSpPr>
        <p:grpSp>
          <p:nvGrpSpPr>
            <p:cNvPr id="22" name="Group 25"/>
            <p:cNvGrpSpPr>
              <a:grpSpLocks/>
            </p:cNvGrpSpPr>
            <p:nvPr/>
          </p:nvGrpSpPr>
          <p:grpSpPr bwMode="auto">
            <a:xfrm>
              <a:off x="3200400" y="2282930"/>
              <a:ext cx="2593870" cy="1831870"/>
              <a:chOff x="2895600" y="2057400"/>
              <a:chExt cx="2593870" cy="1831870"/>
            </a:xfrm>
          </p:grpSpPr>
          <p:sp>
            <p:nvSpPr>
              <p:cNvPr id="34" name="Plus 22"/>
              <p:cNvSpPr>
                <a:spLocks noChangeAspect="1"/>
              </p:cNvSpPr>
              <p:nvPr/>
            </p:nvSpPr>
            <p:spPr bwMode="auto">
              <a:xfrm>
                <a:off x="2895582" y="3581295"/>
                <a:ext cx="307965" cy="307975"/>
              </a:xfrm>
              <a:prstGeom prst="mathPlus">
                <a:avLst/>
              </a:prstGeom>
              <a:solidFill>
                <a:schemeClr val="tx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>
                <a:lvl1pPr defTabSz="912813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defTabSz="912813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en-US"/>
              </a:p>
            </p:txBody>
          </p:sp>
          <p:sp>
            <p:nvSpPr>
              <p:cNvPr id="35" name="Plus 23"/>
              <p:cNvSpPr>
                <a:spLocks noChangeAspect="1"/>
              </p:cNvSpPr>
              <p:nvPr/>
            </p:nvSpPr>
            <p:spPr bwMode="auto">
              <a:xfrm>
                <a:off x="3962346" y="2590695"/>
                <a:ext cx="307965" cy="307975"/>
              </a:xfrm>
              <a:prstGeom prst="mathPlus">
                <a:avLst/>
              </a:prstGeom>
              <a:solidFill>
                <a:schemeClr val="tx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>
                <a:lvl1pPr defTabSz="912813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defTabSz="912813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en-US"/>
              </a:p>
            </p:txBody>
          </p:sp>
          <p:sp>
            <p:nvSpPr>
              <p:cNvPr id="37" name="Plus 24"/>
              <p:cNvSpPr>
                <a:spLocks noChangeAspect="1"/>
              </p:cNvSpPr>
              <p:nvPr/>
            </p:nvSpPr>
            <p:spPr bwMode="auto">
              <a:xfrm>
                <a:off x="5181505" y="2057295"/>
                <a:ext cx="307965" cy="307975"/>
              </a:xfrm>
              <a:prstGeom prst="mathPlus">
                <a:avLst/>
              </a:prstGeom>
              <a:solidFill>
                <a:schemeClr val="tx1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>
                <a:lvl1pPr defTabSz="912813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defTabSz="912813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en-US"/>
              </a:p>
            </p:txBody>
          </p:sp>
        </p:grpSp>
        <p:sp>
          <p:nvSpPr>
            <p:cNvPr id="23" name="TextBox 34"/>
            <p:cNvSpPr txBox="1">
              <a:spLocks noChangeArrowheads="1"/>
            </p:cNvSpPr>
            <p:nvPr/>
          </p:nvSpPr>
          <p:spPr bwMode="auto">
            <a:xfrm>
              <a:off x="2667000" y="1905000"/>
              <a:ext cx="12192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37931725" indent="-37474525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r>
                <a:rPr lang="en-US"/>
                <a:t>Data</a:t>
              </a:r>
            </a:p>
          </p:txBody>
        </p:sp>
        <p:cxnSp>
          <p:nvCxnSpPr>
            <p:cNvPr id="33" name="Straight Arrow Connector 35"/>
            <p:cNvCxnSpPr>
              <a:cxnSpLocks noChangeShapeType="1"/>
            </p:cNvCxnSpPr>
            <p:nvPr/>
          </p:nvCxnSpPr>
          <p:spPr bwMode="auto">
            <a:xfrm rot="16200000" flipH="1">
              <a:off x="3452404" y="2110197"/>
              <a:ext cx="603600" cy="955208"/>
            </a:xfrm>
            <a:prstGeom prst="straightConnector1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8" name="Freeform 21"/>
          <p:cNvSpPr/>
          <p:nvPr/>
        </p:nvSpPr>
        <p:spPr bwMode="auto">
          <a:xfrm>
            <a:off x="3875088" y="2792413"/>
            <a:ext cx="4297362" cy="1893887"/>
          </a:xfrm>
          <a:custGeom>
            <a:avLst/>
            <a:gdLst>
              <a:gd name="connsiteX0" fmla="*/ 0 w 4957763"/>
              <a:gd name="connsiteY0" fmla="*/ 2513013 h 2543175"/>
              <a:gd name="connsiteX1" fmla="*/ 876300 w 4957763"/>
              <a:gd name="connsiteY1" fmla="*/ 2427288 h 2543175"/>
              <a:gd name="connsiteX2" fmla="*/ 1733550 w 4957763"/>
              <a:gd name="connsiteY2" fmla="*/ 1817688 h 2543175"/>
              <a:gd name="connsiteX3" fmla="*/ 2505075 w 4957763"/>
              <a:gd name="connsiteY3" fmla="*/ 646113 h 2543175"/>
              <a:gd name="connsiteX4" fmla="*/ 3343275 w 4957763"/>
              <a:gd name="connsiteY4" fmla="*/ 122238 h 2543175"/>
              <a:gd name="connsiteX5" fmla="*/ 4695825 w 4957763"/>
              <a:gd name="connsiteY5" fmla="*/ 17463 h 2543175"/>
              <a:gd name="connsiteX6" fmla="*/ 4914900 w 4957763"/>
              <a:gd name="connsiteY6" fmla="*/ 17463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7763" h="2543175">
                <a:moveTo>
                  <a:pt x="0" y="2513013"/>
                </a:moveTo>
                <a:cubicBezTo>
                  <a:pt x="293687" y="2528094"/>
                  <a:pt x="587375" y="2543175"/>
                  <a:pt x="876300" y="2427288"/>
                </a:cubicBezTo>
                <a:cubicBezTo>
                  <a:pt x="1165225" y="2311401"/>
                  <a:pt x="1462088" y="2114550"/>
                  <a:pt x="1733550" y="1817688"/>
                </a:cubicBezTo>
                <a:cubicBezTo>
                  <a:pt x="2005012" y="1520826"/>
                  <a:pt x="2236788" y="928688"/>
                  <a:pt x="2505075" y="646113"/>
                </a:cubicBezTo>
                <a:cubicBezTo>
                  <a:pt x="2773362" y="363538"/>
                  <a:pt x="2978150" y="227013"/>
                  <a:pt x="3343275" y="122238"/>
                </a:cubicBezTo>
                <a:cubicBezTo>
                  <a:pt x="3708400" y="17463"/>
                  <a:pt x="4433887" y="34926"/>
                  <a:pt x="4695825" y="17463"/>
                </a:cubicBezTo>
                <a:cubicBezTo>
                  <a:pt x="4957763" y="0"/>
                  <a:pt x="4936331" y="8731"/>
                  <a:pt x="4914900" y="17463"/>
                </a:cubicBezTo>
              </a:path>
            </a:pathLst>
          </a:custGeom>
          <a:ln w="28575">
            <a:solidFill>
              <a:srgbClr val="A5002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zh-CN" altLang="en-US">
              <a:latin typeface="Tahoma" panose="020B0604030504040204" pitchFamily="34" charset="0"/>
              <a:cs typeface="Arial" panose="020B0604020202020204" pitchFamily="34" charset="0"/>
            </a:endParaRPr>
          </a:p>
        </p:txBody>
      </p:sp>
      <p:sp>
        <p:nvSpPr>
          <p:cNvPr id="39" name="Freeform 10"/>
          <p:cNvSpPr/>
          <p:nvPr/>
        </p:nvSpPr>
        <p:spPr bwMode="auto">
          <a:xfrm>
            <a:off x="2838450" y="2032000"/>
            <a:ext cx="4297363" cy="1893888"/>
          </a:xfrm>
          <a:custGeom>
            <a:avLst/>
            <a:gdLst>
              <a:gd name="connsiteX0" fmla="*/ 0 w 4957763"/>
              <a:gd name="connsiteY0" fmla="*/ 2513013 h 2543175"/>
              <a:gd name="connsiteX1" fmla="*/ 876300 w 4957763"/>
              <a:gd name="connsiteY1" fmla="*/ 2427288 h 2543175"/>
              <a:gd name="connsiteX2" fmla="*/ 1733550 w 4957763"/>
              <a:gd name="connsiteY2" fmla="*/ 1817688 h 2543175"/>
              <a:gd name="connsiteX3" fmla="*/ 2505075 w 4957763"/>
              <a:gd name="connsiteY3" fmla="*/ 646113 h 2543175"/>
              <a:gd name="connsiteX4" fmla="*/ 3343275 w 4957763"/>
              <a:gd name="connsiteY4" fmla="*/ 122238 h 2543175"/>
              <a:gd name="connsiteX5" fmla="*/ 4695825 w 4957763"/>
              <a:gd name="connsiteY5" fmla="*/ 17463 h 2543175"/>
              <a:gd name="connsiteX6" fmla="*/ 4914900 w 4957763"/>
              <a:gd name="connsiteY6" fmla="*/ 17463 h 2543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7763" h="2543175">
                <a:moveTo>
                  <a:pt x="0" y="2513013"/>
                </a:moveTo>
                <a:cubicBezTo>
                  <a:pt x="293687" y="2528094"/>
                  <a:pt x="587375" y="2543175"/>
                  <a:pt x="876300" y="2427288"/>
                </a:cubicBezTo>
                <a:cubicBezTo>
                  <a:pt x="1165225" y="2311401"/>
                  <a:pt x="1462088" y="2114550"/>
                  <a:pt x="1733550" y="1817688"/>
                </a:cubicBezTo>
                <a:cubicBezTo>
                  <a:pt x="2005012" y="1520826"/>
                  <a:pt x="2236788" y="928688"/>
                  <a:pt x="2505075" y="646113"/>
                </a:cubicBezTo>
                <a:cubicBezTo>
                  <a:pt x="2773362" y="363538"/>
                  <a:pt x="2978150" y="227013"/>
                  <a:pt x="3343275" y="122238"/>
                </a:cubicBezTo>
                <a:cubicBezTo>
                  <a:pt x="3708400" y="17463"/>
                  <a:pt x="4433887" y="34926"/>
                  <a:pt x="4695825" y="17463"/>
                </a:cubicBezTo>
                <a:cubicBezTo>
                  <a:pt x="4957763" y="0"/>
                  <a:pt x="4936331" y="8731"/>
                  <a:pt x="4914900" y="17463"/>
                </a:cubicBezTo>
              </a:path>
            </a:pathLst>
          </a:custGeom>
          <a:ln w="28575">
            <a:solidFill>
              <a:srgbClr val="A5002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zh-CN" altLang="en-US">
              <a:latin typeface="Tahoma" panose="020B0604030504040204" pitchFamily="34" charset="0"/>
              <a:cs typeface="Arial" panose="020B0604020202020204" pitchFamily="34" charset="0"/>
            </a:endParaRPr>
          </a:p>
        </p:txBody>
      </p:sp>
      <p:grpSp>
        <p:nvGrpSpPr>
          <p:cNvPr id="40" name="Group 144"/>
          <p:cNvGrpSpPr>
            <a:grpSpLocks/>
          </p:cNvGrpSpPr>
          <p:nvPr/>
        </p:nvGrpSpPr>
        <p:grpSpPr bwMode="auto">
          <a:xfrm>
            <a:off x="2838450" y="2032000"/>
            <a:ext cx="5334000" cy="2654300"/>
            <a:chOff x="2819400" y="1599694"/>
            <a:chExt cx="3276600" cy="1600706"/>
          </a:xfrm>
        </p:grpSpPr>
        <p:cxnSp>
          <p:nvCxnSpPr>
            <p:cNvPr id="41" name="Straight Connector 18"/>
            <p:cNvCxnSpPr/>
            <p:nvPr/>
          </p:nvCxnSpPr>
          <p:spPr>
            <a:xfrm>
              <a:off x="2819400" y="2723635"/>
              <a:ext cx="636792" cy="460490"/>
            </a:xfrm>
            <a:prstGeom prst="line">
              <a:avLst/>
            </a:prstGeom>
            <a:ln w="28575">
              <a:solidFill>
                <a:srgbClr val="A5002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19"/>
            <p:cNvCxnSpPr>
              <a:endCxn id="44" idx="6"/>
            </p:cNvCxnSpPr>
            <p:nvPr/>
          </p:nvCxnSpPr>
          <p:spPr>
            <a:xfrm>
              <a:off x="5456283" y="1599694"/>
              <a:ext cx="617288" cy="467192"/>
            </a:xfrm>
            <a:prstGeom prst="line">
              <a:avLst/>
            </a:prstGeom>
            <a:ln w="28575">
              <a:solidFill>
                <a:srgbClr val="A5002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Freeform 10"/>
            <p:cNvSpPr/>
            <p:nvPr/>
          </p:nvSpPr>
          <p:spPr>
            <a:xfrm>
              <a:off x="2819400" y="1599694"/>
              <a:ext cx="2639809" cy="1142131"/>
            </a:xfrm>
            <a:custGeom>
              <a:avLst/>
              <a:gdLst>
                <a:gd name="connsiteX0" fmla="*/ 0 w 4957763"/>
                <a:gd name="connsiteY0" fmla="*/ 2513013 h 2543175"/>
                <a:gd name="connsiteX1" fmla="*/ 876300 w 4957763"/>
                <a:gd name="connsiteY1" fmla="*/ 2427288 h 2543175"/>
                <a:gd name="connsiteX2" fmla="*/ 1733550 w 4957763"/>
                <a:gd name="connsiteY2" fmla="*/ 1817688 h 2543175"/>
                <a:gd name="connsiteX3" fmla="*/ 2505075 w 4957763"/>
                <a:gd name="connsiteY3" fmla="*/ 646113 h 2543175"/>
                <a:gd name="connsiteX4" fmla="*/ 3343275 w 4957763"/>
                <a:gd name="connsiteY4" fmla="*/ 122238 h 2543175"/>
                <a:gd name="connsiteX5" fmla="*/ 4695825 w 4957763"/>
                <a:gd name="connsiteY5" fmla="*/ 17463 h 2543175"/>
                <a:gd name="connsiteX6" fmla="*/ 4914900 w 4957763"/>
                <a:gd name="connsiteY6" fmla="*/ 17463 h 25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763" h="2543175">
                  <a:moveTo>
                    <a:pt x="0" y="2513013"/>
                  </a:moveTo>
                  <a:cubicBezTo>
                    <a:pt x="293687" y="2528094"/>
                    <a:pt x="587375" y="2543175"/>
                    <a:pt x="876300" y="2427288"/>
                  </a:cubicBezTo>
                  <a:cubicBezTo>
                    <a:pt x="1165225" y="2311401"/>
                    <a:pt x="1462088" y="2114550"/>
                    <a:pt x="1733550" y="1817688"/>
                  </a:cubicBezTo>
                  <a:cubicBezTo>
                    <a:pt x="2005012" y="1520826"/>
                    <a:pt x="2236788" y="928688"/>
                    <a:pt x="2505075" y="646113"/>
                  </a:cubicBezTo>
                  <a:cubicBezTo>
                    <a:pt x="2773362" y="363538"/>
                    <a:pt x="2978150" y="227013"/>
                    <a:pt x="3343275" y="122238"/>
                  </a:cubicBezTo>
                  <a:cubicBezTo>
                    <a:pt x="3708400" y="17463"/>
                    <a:pt x="4433887" y="34926"/>
                    <a:pt x="4695825" y="17463"/>
                  </a:cubicBezTo>
                  <a:cubicBezTo>
                    <a:pt x="4957763" y="0"/>
                    <a:pt x="4936331" y="8731"/>
                    <a:pt x="4914900" y="17463"/>
                  </a:cubicBezTo>
                </a:path>
              </a:pathLst>
            </a:custGeom>
            <a:ln w="28575">
              <a:solidFill>
                <a:srgbClr val="A5002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37931725" indent="-37474525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endParaRPr lang="zh-CN" altLang="en-US">
                <a:latin typeface="Tahoma" panose="020B060403050404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reeform 21"/>
            <p:cNvSpPr/>
            <p:nvPr/>
          </p:nvSpPr>
          <p:spPr>
            <a:xfrm>
              <a:off x="3456192" y="2058270"/>
              <a:ext cx="2639808" cy="1142130"/>
            </a:xfrm>
            <a:custGeom>
              <a:avLst/>
              <a:gdLst>
                <a:gd name="connsiteX0" fmla="*/ 0 w 4957763"/>
                <a:gd name="connsiteY0" fmla="*/ 2513013 h 2543175"/>
                <a:gd name="connsiteX1" fmla="*/ 876300 w 4957763"/>
                <a:gd name="connsiteY1" fmla="*/ 2427288 h 2543175"/>
                <a:gd name="connsiteX2" fmla="*/ 1733550 w 4957763"/>
                <a:gd name="connsiteY2" fmla="*/ 1817688 h 2543175"/>
                <a:gd name="connsiteX3" fmla="*/ 2505075 w 4957763"/>
                <a:gd name="connsiteY3" fmla="*/ 646113 h 2543175"/>
                <a:gd name="connsiteX4" fmla="*/ 3343275 w 4957763"/>
                <a:gd name="connsiteY4" fmla="*/ 122238 h 2543175"/>
                <a:gd name="connsiteX5" fmla="*/ 4695825 w 4957763"/>
                <a:gd name="connsiteY5" fmla="*/ 17463 h 2543175"/>
                <a:gd name="connsiteX6" fmla="*/ 4914900 w 4957763"/>
                <a:gd name="connsiteY6" fmla="*/ 17463 h 254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763" h="2543175">
                  <a:moveTo>
                    <a:pt x="0" y="2513013"/>
                  </a:moveTo>
                  <a:cubicBezTo>
                    <a:pt x="293687" y="2528094"/>
                    <a:pt x="587375" y="2543175"/>
                    <a:pt x="876300" y="2427288"/>
                  </a:cubicBezTo>
                  <a:cubicBezTo>
                    <a:pt x="1165225" y="2311401"/>
                    <a:pt x="1462088" y="2114550"/>
                    <a:pt x="1733550" y="1817688"/>
                  </a:cubicBezTo>
                  <a:cubicBezTo>
                    <a:pt x="2005012" y="1520826"/>
                    <a:pt x="2236788" y="928688"/>
                    <a:pt x="2505075" y="646113"/>
                  </a:cubicBezTo>
                  <a:cubicBezTo>
                    <a:pt x="2773362" y="363538"/>
                    <a:pt x="2978150" y="227013"/>
                    <a:pt x="3343275" y="122238"/>
                  </a:cubicBezTo>
                  <a:cubicBezTo>
                    <a:pt x="3708400" y="17463"/>
                    <a:pt x="4433887" y="34926"/>
                    <a:pt x="4695825" y="17463"/>
                  </a:cubicBezTo>
                  <a:cubicBezTo>
                    <a:pt x="4957763" y="0"/>
                    <a:pt x="4936331" y="8731"/>
                    <a:pt x="4914900" y="17463"/>
                  </a:cubicBezTo>
                </a:path>
              </a:pathLst>
            </a:custGeom>
            <a:ln w="28575">
              <a:solidFill>
                <a:srgbClr val="A5002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37931725" indent="-37474525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endParaRPr lang="zh-CN" altLang="en-US">
                <a:latin typeface="Tahoma" panose="020B060403050404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5" name="TextBox 27"/>
          <p:cNvSpPr txBox="1">
            <a:spLocks noChangeArrowheads="1"/>
          </p:cNvSpPr>
          <p:nvPr/>
        </p:nvSpPr>
        <p:spPr bwMode="auto">
          <a:xfrm>
            <a:off x="2914650" y="2991346"/>
            <a:ext cx="1371734" cy="461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r>
              <a:rPr lang="en-US" dirty="0"/>
              <a:t>Basis</a:t>
            </a:r>
          </a:p>
        </p:txBody>
      </p:sp>
      <p:grpSp>
        <p:nvGrpSpPr>
          <p:cNvPr id="46" name="Group 31"/>
          <p:cNvGrpSpPr>
            <a:grpSpLocks/>
          </p:cNvGrpSpPr>
          <p:nvPr/>
        </p:nvGrpSpPr>
        <p:grpSpPr bwMode="auto">
          <a:xfrm>
            <a:off x="3624263" y="2000250"/>
            <a:ext cx="3763962" cy="2617788"/>
            <a:chOff x="1243731" y="2209800"/>
            <a:chExt cx="3762640" cy="2618106"/>
          </a:xfrm>
        </p:grpSpPr>
        <p:sp>
          <p:nvSpPr>
            <p:cNvPr id="47" name="Parallelogram 13"/>
            <p:cNvSpPr>
              <a:spLocks noChangeArrowheads="1"/>
            </p:cNvSpPr>
            <p:nvPr/>
          </p:nvSpPr>
          <p:spPr bwMode="auto">
            <a:xfrm rot="1688142">
              <a:off x="2348243" y="2678170"/>
              <a:ext cx="1352075" cy="1243163"/>
            </a:xfrm>
            <a:prstGeom prst="parallelogram">
              <a:avLst>
                <a:gd name="adj" fmla="val 25000"/>
              </a:avLst>
            </a:prstGeom>
            <a:noFill/>
            <a:ln w="31750">
              <a:solidFill>
                <a:srgbClr val="00CC98"/>
              </a:solidFill>
              <a:miter lim="800000"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37931725" indent="-37474525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endParaRPr lang="en-US">
                <a:solidFill>
                  <a:srgbClr val="FFFFFF"/>
                </a:solidFill>
                <a:latin typeface="Tahoma" panose="020B0604030504040204" pitchFamily="34" charset="0"/>
              </a:endParaRPr>
            </a:p>
          </p:txBody>
        </p:sp>
        <p:sp>
          <p:nvSpPr>
            <p:cNvPr id="48" name="Parallelogram 11"/>
            <p:cNvSpPr/>
            <p:nvPr/>
          </p:nvSpPr>
          <p:spPr bwMode="auto">
            <a:xfrm rot="3492410">
              <a:off x="3847669" y="2063012"/>
              <a:ext cx="1011914" cy="1305490"/>
            </a:xfrm>
            <a:prstGeom prst="parallelogram">
              <a:avLst/>
            </a:prstGeom>
            <a:noFill/>
            <a:ln w="31750"/>
            <a:scene3d>
              <a:camera prst="orthographicFront">
                <a:rot lat="19983215" lon="1998008" rev="2077726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9" name="Parallelogram 12"/>
            <p:cNvSpPr/>
            <p:nvPr/>
          </p:nvSpPr>
          <p:spPr bwMode="auto">
            <a:xfrm rot="2728941">
              <a:off x="1390519" y="3669204"/>
              <a:ext cx="1011914" cy="1305490"/>
            </a:xfrm>
            <a:prstGeom prst="parallelogram">
              <a:avLst/>
            </a:prstGeom>
            <a:noFill/>
            <a:ln w="31750"/>
            <a:scene3d>
              <a:camera prst="orthographicFront">
                <a:rot lat="19983215" lon="1998008" rev="2077726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50" name="Group 33"/>
          <p:cNvGrpSpPr>
            <a:grpSpLocks/>
          </p:cNvGrpSpPr>
          <p:nvPr/>
        </p:nvGrpSpPr>
        <p:grpSpPr bwMode="auto">
          <a:xfrm>
            <a:off x="2914650" y="2411413"/>
            <a:ext cx="4141788" cy="1770062"/>
            <a:chOff x="533400" y="2620607"/>
            <a:chExt cx="4141382" cy="1769634"/>
          </a:xfrm>
        </p:grpSpPr>
        <p:grpSp>
          <p:nvGrpSpPr>
            <p:cNvPr id="51" name="Group 32"/>
            <p:cNvGrpSpPr>
              <a:grpSpLocks/>
            </p:cNvGrpSpPr>
            <p:nvPr/>
          </p:nvGrpSpPr>
          <p:grpSpPr bwMode="auto">
            <a:xfrm>
              <a:off x="1573619" y="2620607"/>
              <a:ext cx="3101163" cy="1769634"/>
              <a:chOff x="1573619" y="2620607"/>
              <a:chExt cx="3101163" cy="1769634"/>
            </a:xfrm>
          </p:grpSpPr>
          <p:sp>
            <p:nvSpPr>
              <p:cNvPr id="54" name="Oval 15"/>
              <p:cNvSpPr/>
              <p:nvPr/>
            </p:nvSpPr>
            <p:spPr bwMode="auto">
              <a:xfrm>
                <a:off x="2609646" y="3547483"/>
                <a:ext cx="123813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5" name="Oval 16"/>
              <p:cNvSpPr/>
              <p:nvPr/>
            </p:nvSpPr>
            <p:spPr bwMode="auto">
              <a:xfrm>
                <a:off x="2733459" y="2915811"/>
                <a:ext cx="123813" cy="125382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6" name="Oval 17"/>
              <p:cNvSpPr/>
              <p:nvPr/>
            </p:nvSpPr>
            <p:spPr bwMode="auto">
              <a:xfrm>
                <a:off x="3523957" y="3168162"/>
                <a:ext cx="125401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7" name="Oval 7"/>
              <p:cNvSpPr/>
              <p:nvPr/>
            </p:nvSpPr>
            <p:spPr bwMode="auto">
              <a:xfrm>
                <a:off x="2193762" y="4263272"/>
                <a:ext cx="123813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8" name="Oval 8"/>
              <p:cNvSpPr/>
              <p:nvPr/>
            </p:nvSpPr>
            <p:spPr bwMode="auto">
              <a:xfrm>
                <a:off x="4550969" y="2620607"/>
                <a:ext cx="123813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9" name="Oval 9"/>
              <p:cNvSpPr/>
              <p:nvPr/>
            </p:nvSpPr>
            <p:spPr bwMode="auto">
              <a:xfrm>
                <a:off x="3930317" y="2620607"/>
                <a:ext cx="123813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0" name="Oval 10"/>
              <p:cNvSpPr/>
              <p:nvPr/>
            </p:nvSpPr>
            <p:spPr bwMode="auto">
              <a:xfrm>
                <a:off x="1573111" y="4263272"/>
                <a:ext cx="123813" cy="126969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lvl1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1pPr>
                <a:lvl2pPr marL="37931725" indent="-37474525"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2pPr>
                <a:lvl3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3pPr>
                <a:lvl4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4pPr>
                <a:lvl5pPr eaLnBrk="0" hangingPunct="0"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5pPr>
                <a:lvl6pPr marL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6pPr>
                <a:lvl7pPr marL="9144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7pPr>
                <a:lvl8pPr marL="1371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8pPr>
                <a:lvl9pPr marL="18288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 sz="24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Tahoma" panose="020B060403050404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2" name="TextBox 27"/>
            <p:cNvSpPr txBox="1">
              <a:spLocks noChangeArrowheads="1"/>
            </p:cNvSpPr>
            <p:nvPr/>
          </p:nvSpPr>
          <p:spPr bwMode="auto">
            <a:xfrm>
              <a:off x="533400" y="3200400"/>
              <a:ext cx="13716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37931725" indent="-37474525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4572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9144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1371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18288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r>
                <a:rPr lang="en-US" dirty="0"/>
                <a:t>Basis</a:t>
              </a:r>
            </a:p>
          </p:txBody>
        </p:sp>
        <p:cxnSp>
          <p:nvCxnSpPr>
            <p:cNvPr id="53" name="Straight Arrow Connector 29"/>
            <p:cNvCxnSpPr>
              <a:cxnSpLocks noChangeShapeType="1"/>
              <a:stCxn id="52" idx="2"/>
            </p:cNvCxnSpPr>
            <p:nvPr/>
          </p:nvCxnSpPr>
          <p:spPr bwMode="auto">
            <a:xfrm rot="16200000" flipH="1">
              <a:off x="1095350" y="3785914"/>
              <a:ext cx="594885" cy="347185"/>
            </a:xfrm>
            <a:prstGeom prst="straightConnector1">
              <a:avLst/>
            </a:prstGeom>
            <a:noFill/>
            <a:ln w="317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61" name="Rectangle 46"/>
          <p:cNvSpPr>
            <a:spLocks noChangeArrowheads="1"/>
          </p:cNvSpPr>
          <p:nvPr/>
        </p:nvSpPr>
        <p:spPr bwMode="auto">
          <a:xfrm>
            <a:off x="1355725" y="5029216"/>
            <a:ext cx="8458200" cy="1066800"/>
          </a:xfrm>
          <a:prstGeom prst="rect">
            <a:avLst/>
          </a:prstGeom>
          <a:solidFill>
            <a:srgbClr val="C2FFF0"/>
          </a:solidFill>
          <a:ln>
            <a:noFill/>
          </a:ln>
          <a:effectLst>
            <a:outerShdw blurRad="228600" dist="152400" dir="2640007" algn="tl" rotWithShape="0">
              <a:srgbClr val="808080">
                <a:alpha val="39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buFont typeface="Arial" panose="020B0604020202020204" pitchFamily="34" charset="0"/>
              <a:buChar char="•"/>
            </a:pPr>
            <a:r>
              <a:rPr lang="en-US" sz="2000" dirty="0"/>
              <a:t> Each basis is somewhat like a pseudo data point – “</a:t>
            </a:r>
            <a:r>
              <a:rPr lang="en-US" sz="2000" dirty="0">
                <a:solidFill>
                  <a:srgbClr val="FF0000"/>
                </a:solidFill>
              </a:rPr>
              <a:t>anchor point</a:t>
            </a:r>
            <a:r>
              <a:rPr lang="en-US" sz="2000" dirty="0"/>
              <a:t>”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Sparsity</a:t>
            </a:r>
            <a:r>
              <a:rPr lang="en-US" sz="2000" dirty="0"/>
              <a:t>: each datum is a sparse combination of neighbor anchors.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US" sz="2000" dirty="0"/>
              <a:t> The coding scheme explores the </a:t>
            </a:r>
            <a:r>
              <a:rPr lang="en-US" sz="2000" dirty="0">
                <a:solidFill>
                  <a:srgbClr val="FF0000"/>
                </a:solidFill>
              </a:rPr>
              <a:t>manifold structure </a:t>
            </a:r>
            <a:r>
              <a:rPr lang="en-US" sz="2000" dirty="0"/>
              <a:t>of data.  </a:t>
            </a:r>
          </a:p>
          <a:p>
            <a:pPr eaLnBrk="1" hangingPunct="1"/>
            <a:endParaRPr lang="en-US" sz="2000" dirty="0"/>
          </a:p>
          <a:p>
            <a:pPr eaLnBrk="1" hangingPunct="1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54586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3263871"/>
              </p:ext>
            </p:extLst>
          </p:nvPr>
        </p:nvGraphicFramePr>
        <p:xfrm>
          <a:off x="3659713" y="1262504"/>
          <a:ext cx="5337882" cy="1416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03" name="Equation" r:id="rId5" imgW="2197080" imgH="583920" progId="Equation.DSMT4">
                  <p:embed/>
                </p:oleObj>
              </mc:Choice>
              <mc:Fallback>
                <p:oleObj name="Equation" r:id="rId5" imgW="2197080" imgH="5839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59713" y="1262504"/>
                        <a:ext cx="5337882" cy="1416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224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4" name="TextBox 39"/>
          <p:cNvSpPr txBox="1"/>
          <p:nvPr/>
        </p:nvSpPr>
        <p:spPr>
          <a:xfrm>
            <a:off x="3659713" y="6122975"/>
            <a:ext cx="5349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b="1" i="1" dirty="0" smtClean="0"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l</a:t>
            </a:r>
            <a:r>
              <a:rPr lang="en-US" sz="3200" b="1" baseline="-25000" dirty="0" smtClean="0">
                <a:latin typeface="Arial" charset="0"/>
                <a:ea typeface="ＭＳ Ｐゴシック" charset="-128"/>
                <a:cs typeface="ＭＳ Ｐゴシック" charset="-128"/>
              </a:rPr>
              <a:t>1</a:t>
            </a:r>
            <a:endParaRPr lang="en-US" sz="4000" b="1" baseline="-25000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2235" y="2945806"/>
            <a:ext cx="2453678" cy="3269267"/>
          </a:xfrm>
          <a:prstGeom prst="rect">
            <a:avLst/>
          </a:prstGeom>
        </p:spPr>
      </p:pic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3263871"/>
              </p:ext>
            </p:extLst>
          </p:nvPr>
        </p:nvGraphicFramePr>
        <p:xfrm>
          <a:off x="3659713" y="1262504"/>
          <a:ext cx="5337882" cy="1416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27" name="Equation" r:id="rId6" imgW="2197080" imgH="583920" progId="Equation.DSMT4">
                  <p:embed/>
                </p:oleObj>
              </mc:Choice>
              <mc:Fallback>
                <p:oleObj name="Equation" r:id="rId6" imgW="2197080" imgH="5839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659713" y="1262504"/>
                        <a:ext cx="5337882" cy="1416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024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4" name="TextBox 39"/>
          <p:cNvSpPr txBox="1"/>
          <p:nvPr/>
        </p:nvSpPr>
        <p:spPr>
          <a:xfrm>
            <a:off x="3659713" y="6122975"/>
            <a:ext cx="5349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b="1" i="1" dirty="0" smtClean="0"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l</a:t>
            </a:r>
            <a:r>
              <a:rPr lang="en-US" sz="3200" b="1" baseline="-25000" dirty="0" smtClean="0">
                <a:latin typeface="Arial" charset="0"/>
                <a:ea typeface="ＭＳ Ｐゴシック" charset="-128"/>
                <a:cs typeface="ＭＳ Ｐゴシック" charset="-128"/>
              </a:rPr>
              <a:t>1</a:t>
            </a:r>
            <a:endParaRPr lang="en-US" sz="4000" b="1" baseline="-25000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TextBox 39"/>
          <p:cNvSpPr txBox="1"/>
          <p:nvPr/>
        </p:nvSpPr>
        <p:spPr>
          <a:xfrm>
            <a:off x="8388778" y="6131763"/>
            <a:ext cx="4794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3200" b="1" i="1" dirty="0" err="1" smtClean="0"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l</a:t>
            </a:r>
            <a:r>
              <a:rPr lang="en-US" sz="3200" b="1" baseline="-25000" dirty="0" err="1" smtClean="0">
                <a:latin typeface="Arial" charset="0"/>
                <a:ea typeface="ＭＳ Ｐゴシック" charset="-128"/>
                <a:cs typeface="ＭＳ Ｐゴシック" charset="-128"/>
              </a:rPr>
              <a:t>2</a:t>
            </a:r>
            <a:endParaRPr lang="en-US" sz="4000" b="1" baseline="-25000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2235" y="2945806"/>
            <a:ext cx="2453678" cy="3269267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2043" y="2931885"/>
            <a:ext cx="2432943" cy="3262355"/>
          </a:xfrm>
          <a:prstGeom prst="rect">
            <a:avLst/>
          </a:prstGeom>
        </p:spPr>
      </p:pic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4446694"/>
              </p:ext>
            </p:extLst>
          </p:nvPr>
        </p:nvGraphicFramePr>
        <p:xfrm>
          <a:off x="3659713" y="1262504"/>
          <a:ext cx="5337882" cy="1416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51" name="Equation" r:id="rId7" imgW="2197080" imgH="583920" progId="Equation.DSMT4">
                  <p:embed/>
                </p:oleObj>
              </mc:Choice>
              <mc:Fallback>
                <p:oleObj name="Equation" r:id="rId7" imgW="2197080" imgH="5839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59713" y="1262504"/>
                        <a:ext cx="5337882" cy="1416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13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16" y="1758541"/>
            <a:ext cx="5715000" cy="28670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816" y="1758540"/>
            <a:ext cx="5715000" cy="2867025"/>
          </a:xfrm>
          <a:prstGeom prst="rect">
            <a:avLst/>
          </a:prstGeom>
        </p:spPr>
      </p:pic>
      <p:sp>
        <p:nvSpPr>
          <p:cNvPr id="14" name="TextBox 39"/>
          <p:cNvSpPr txBox="1"/>
          <p:nvPr/>
        </p:nvSpPr>
        <p:spPr>
          <a:xfrm>
            <a:off x="9149997" y="1263421"/>
            <a:ext cx="1676400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3600" b="1" i="1" dirty="0" smtClean="0"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l</a:t>
            </a:r>
            <a:r>
              <a:rPr lang="en-US" sz="3600" b="1" baseline="-25000" dirty="0" smtClean="0">
                <a:latin typeface="Arial" charset="0"/>
                <a:ea typeface="ＭＳ Ｐゴシック" charset="-128"/>
                <a:cs typeface="ＭＳ Ｐゴシック" charset="-128"/>
              </a:rPr>
              <a:t>2</a:t>
            </a:r>
            <a:endParaRPr lang="en-US" sz="4400" b="1" baseline="-25000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TextBox 39"/>
          <p:cNvSpPr txBox="1"/>
          <p:nvPr/>
        </p:nvSpPr>
        <p:spPr>
          <a:xfrm>
            <a:off x="3122684" y="1219465"/>
            <a:ext cx="1676400" cy="64633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3600" b="1" i="1" dirty="0" smtClean="0"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l</a:t>
            </a:r>
            <a:r>
              <a:rPr lang="en-US" sz="3600" b="1" baseline="-25000" dirty="0" smtClean="0">
                <a:latin typeface="Arial" charset="0"/>
                <a:ea typeface="ＭＳ Ｐゴシック" charset="-128"/>
                <a:cs typeface="ＭＳ Ｐゴシック" charset="-128"/>
              </a:rPr>
              <a:t>1</a:t>
            </a:r>
            <a:endParaRPr lang="en-US" sz="4400" b="1" baseline="-25000" dirty="0"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5603960" y="5380444"/>
            <a:ext cx="1567542" cy="725714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Demo</a:t>
            </a:r>
            <a:endParaRPr lang="en-US" altLang="zh-CN" sz="4000" baseline="-25000" dirty="0">
              <a:latin typeface="Times New Roman" panose="02020603050405020304" pitchFamily="18" charset="0"/>
              <a:ea typeface="ＭＳ Ｐゴシック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745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38834" y="1031071"/>
            <a:ext cx="361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1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262068" y="2118031"/>
            <a:ext cx="40390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 smtClean="0">
                <a:solidFill>
                  <a:srgbClr val="519CD6"/>
                </a:solidFill>
                <a:latin typeface="Helvetica LT Std" panose="020B0504020202020204" pitchFamily="34" charset="0"/>
                <a:ea typeface="Hiragino Sans GB W3" panose="020B0300000000000000" pitchFamily="34" charset="-122"/>
              </a:rPr>
              <a:t>1</a:t>
            </a:r>
            <a:endParaRPr lang="zh-CN" altLang="en-US" sz="11500" b="1" dirty="0">
              <a:solidFill>
                <a:srgbClr val="519CD6"/>
              </a:solidFill>
              <a:latin typeface="Helvetica LT Std" panose="020B050402020202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214748" y="3997605"/>
            <a:ext cx="5776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2222633" y="2248658"/>
            <a:ext cx="2542903" cy="2823396"/>
            <a:chOff x="907956" y="1083233"/>
            <a:chExt cx="2542903" cy="2823396"/>
          </a:xfrm>
        </p:grpSpPr>
        <p:sp>
          <p:nvSpPr>
            <p:cNvPr id="47" name="圆角矩形 46"/>
            <p:cNvSpPr/>
            <p:nvPr/>
          </p:nvSpPr>
          <p:spPr>
            <a:xfrm>
              <a:off x="907956" y="1083233"/>
              <a:ext cx="2542903" cy="2542903"/>
            </a:xfrm>
            <a:prstGeom prst="roundRect">
              <a:avLst>
                <a:gd name="adj" fmla="val 7763"/>
              </a:avLst>
            </a:prstGeom>
            <a:solidFill>
              <a:srgbClr val="519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/>
          </p:nvSpPr>
          <p:spPr>
            <a:xfrm rot="2700000">
              <a:off x="1354021" y="1945953"/>
              <a:ext cx="2386795" cy="1534558"/>
            </a:xfrm>
            <a:custGeom>
              <a:avLst/>
              <a:gdLst>
                <a:gd name="connsiteX0" fmla="*/ 0 w 2386795"/>
                <a:gd name="connsiteY0" fmla="*/ 0 h 1534558"/>
                <a:gd name="connsiteX1" fmla="*/ 1712713 w 2386795"/>
                <a:gd name="connsiteY1" fmla="*/ 10255 h 1534558"/>
                <a:gd name="connsiteX2" fmla="*/ 2328976 w 2386795"/>
                <a:gd name="connsiteY2" fmla="*/ 626518 h 1534558"/>
                <a:gd name="connsiteX3" fmla="*/ 2328976 w 2386795"/>
                <a:gd name="connsiteY3" fmla="*/ 905692 h 1534558"/>
                <a:gd name="connsiteX4" fmla="*/ 1700110 w 2386795"/>
                <a:gd name="connsiteY4" fmla="*/ 1534558 h 1534558"/>
                <a:gd name="connsiteX5" fmla="*/ 825725 w 2386795"/>
                <a:gd name="connsiteY5" fmla="*/ 1534558 h 1534558"/>
                <a:gd name="connsiteX6" fmla="*/ 825725 w 2386795"/>
                <a:gd name="connsiteY6" fmla="*/ 825725 h 153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6795" h="1534558">
                  <a:moveTo>
                    <a:pt x="0" y="0"/>
                  </a:moveTo>
                  <a:lnTo>
                    <a:pt x="1712713" y="10255"/>
                  </a:lnTo>
                  <a:lnTo>
                    <a:pt x="2328976" y="626518"/>
                  </a:lnTo>
                  <a:cubicBezTo>
                    <a:pt x="2406068" y="703610"/>
                    <a:pt x="2406068" y="828601"/>
                    <a:pt x="2328976" y="905692"/>
                  </a:cubicBezTo>
                  <a:lnTo>
                    <a:pt x="1700110" y="1534558"/>
                  </a:lnTo>
                  <a:lnTo>
                    <a:pt x="825725" y="1534558"/>
                  </a:lnTo>
                  <a:lnTo>
                    <a:pt x="825725" y="825725"/>
                  </a:lnTo>
                  <a:close/>
                </a:path>
              </a:pathLst>
            </a:custGeom>
            <a:solidFill>
              <a:srgbClr val="3A87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饼形 48"/>
            <p:cNvSpPr/>
            <p:nvPr/>
          </p:nvSpPr>
          <p:spPr>
            <a:xfrm>
              <a:off x="1353023" y="1332637"/>
              <a:ext cx="1811384" cy="1811384"/>
            </a:xfrm>
            <a:prstGeom prst="pie">
              <a:avLst/>
            </a:prstGeom>
            <a:solidFill>
              <a:srgbClr val="FFFE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0" name="文本框 13"/>
          <p:cNvSpPr txBox="1"/>
          <p:nvPr/>
        </p:nvSpPr>
        <p:spPr>
          <a:xfrm>
            <a:off x="5214748" y="2022552"/>
            <a:ext cx="140806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rgbClr val="DDA44F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P</a:t>
            </a:r>
            <a:endParaRPr lang="zh-CN" altLang="en-US" sz="13800" dirty="0">
              <a:solidFill>
                <a:srgbClr val="DDA44F"/>
              </a:solidFill>
              <a:latin typeface="方正大黑简体" panose="03000509000000000000" pitchFamily="65" charset="-122"/>
              <a:ea typeface="方正大黑简体" panose="03000509000000000000" pitchFamily="65" charset="-122"/>
            </a:endParaRPr>
          </a:p>
        </p:txBody>
      </p:sp>
      <p:sp>
        <p:nvSpPr>
          <p:cNvPr id="51" name="文本框 14"/>
          <p:cNvSpPr txBox="1"/>
          <p:nvPr/>
        </p:nvSpPr>
        <p:spPr>
          <a:xfrm>
            <a:off x="6071431" y="2897999"/>
            <a:ext cx="1543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rgbClr val="E36A6C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defRPr>
            </a:lvl1pPr>
          </a:lstStyle>
          <a:p>
            <a:r>
              <a:rPr lang="en-US" altLang="zh-CN" sz="6000" dirty="0">
                <a:solidFill>
                  <a:srgbClr val="DDA44F"/>
                </a:solidFill>
              </a:rPr>
              <a:t>art</a:t>
            </a:r>
            <a:endParaRPr lang="zh-CN" altLang="en-US" sz="6000" dirty="0">
              <a:solidFill>
                <a:srgbClr val="DDA44F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24" name="矩形 23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764099" y="2698234"/>
            <a:ext cx="24631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latin typeface="Times New Roman" panose="02020603050405020304" pitchFamily="18" charset="0"/>
              </a:rPr>
              <a:t>Sparse Representation</a:t>
            </a:r>
            <a:endParaRPr lang="zh-CN" altLang="en-US" dirty="0"/>
          </a:p>
        </p:txBody>
      </p:sp>
      <p:sp>
        <p:nvSpPr>
          <p:cNvPr id="3" name="矩形 2"/>
          <p:cNvSpPr/>
          <p:nvPr/>
        </p:nvSpPr>
        <p:spPr>
          <a:xfrm>
            <a:off x="6164123" y="2698234"/>
            <a:ext cx="58754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://perception.csl.illinois.edu/recognition/Home.html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164123" y="3282432"/>
            <a:ext cx="49318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http://spams-devel.gforge.inria.fr/downloads.html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522242" y="3282432"/>
            <a:ext cx="2830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b="1" dirty="0" err="1">
                <a:latin typeface="Times New Roman" panose="02020603050405020304" pitchFamily="18" charset="0"/>
              </a:rPr>
              <a:t>SPArse</a:t>
            </a:r>
            <a:r>
              <a:rPr lang="en-US" altLang="zh-CN" b="1" dirty="0">
                <a:latin typeface="Times New Roman" panose="02020603050405020304" pitchFamily="18" charset="0"/>
              </a:rPr>
              <a:t> Modeling Software</a:t>
            </a:r>
            <a:endParaRPr lang="en-US" altLang="zh-CN" b="1" i="0" dirty="0">
              <a:effectLst/>
              <a:latin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64123" y="3814016"/>
            <a:ext cx="41216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https://sites.google.com/site/sparsereptool/</a:t>
            </a:r>
          </a:p>
        </p:txBody>
      </p:sp>
      <p:sp>
        <p:nvSpPr>
          <p:cNvPr id="7" name="矩形 6"/>
          <p:cNvSpPr/>
          <p:nvPr/>
        </p:nvSpPr>
        <p:spPr>
          <a:xfrm>
            <a:off x="1048231" y="3827748"/>
            <a:ext cx="4549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Sparse Representation Toolbox in MATLAB</a:t>
            </a:r>
            <a:endParaRPr lang="en-US" altLang="zh-CN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887104" y="1230643"/>
            <a:ext cx="2785010" cy="6422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Some toolbox</a:t>
            </a:r>
          </a:p>
        </p:txBody>
      </p:sp>
      <p:sp>
        <p:nvSpPr>
          <p:cNvPr id="15" name="矩形 14"/>
          <p:cNvSpPr/>
          <p:nvPr/>
        </p:nvSpPr>
        <p:spPr>
          <a:xfrm>
            <a:off x="6164123" y="4330304"/>
            <a:ext cx="36449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http://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www.yelab.net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/software/</a:t>
            </a:r>
            <a:r>
              <a:rPr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SLEP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32119" y="4344036"/>
            <a:ext cx="50985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SLEP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Sparse Learning with Efficient Projections</a:t>
            </a:r>
            <a:endParaRPr lang="en-US" altLang="zh-CN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137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38834" y="1031071"/>
            <a:ext cx="361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1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262068" y="2118031"/>
            <a:ext cx="40390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 smtClean="0">
                <a:solidFill>
                  <a:srgbClr val="519CD6"/>
                </a:solidFill>
                <a:latin typeface="Helvetica LT Std" panose="020B0504020202020204" pitchFamily="34" charset="0"/>
                <a:ea typeface="Hiragino Sans GB W3" panose="020B0300000000000000" pitchFamily="34" charset="-122"/>
              </a:rPr>
              <a:t>4</a:t>
            </a:r>
            <a:endParaRPr lang="zh-CN" altLang="en-US" sz="11500" b="1" dirty="0">
              <a:solidFill>
                <a:srgbClr val="519CD6"/>
              </a:solidFill>
              <a:latin typeface="Helvetica LT Std" panose="020B050402020202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214748" y="3997605"/>
            <a:ext cx="5776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2222633" y="2248658"/>
            <a:ext cx="2542903" cy="2823396"/>
            <a:chOff x="907956" y="1083233"/>
            <a:chExt cx="2542903" cy="2823396"/>
          </a:xfrm>
        </p:grpSpPr>
        <p:sp>
          <p:nvSpPr>
            <p:cNvPr id="47" name="圆角矩形 46"/>
            <p:cNvSpPr/>
            <p:nvPr/>
          </p:nvSpPr>
          <p:spPr>
            <a:xfrm>
              <a:off x="907956" y="1083233"/>
              <a:ext cx="2542903" cy="2542903"/>
            </a:xfrm>
            <a:prstGeom prst="roundRect">
              <a:avLst>
                <a:gd name="adj" fmla="val 7763"/>
              </a:avLst>
            </a:prstGeom>
            <a:solidFill>
              <a:srgbClr val="519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/>
          </p:nvSpPr>
          <p:spPr>
            <a:xfrm rot="2700000">
              <a:off x="1354021" y="1945953"/>
              <a:ext cx="2386795" cy="1534558"/>
            </a:xfrm>
            <a:custGeom>
              <a:avLst/>
              <a:gdLst>
                <a:gd name="connsiteX0" fmla="*/ 0 w 2386795"/>
                <a:gd name="connsiteY0" fmla="*/ 0 h 1534558"/>
                <a:gd name="connsiteX1" fmla="*/ 1712713 w 2386795"/>
                <a:gd name="connsiteY1" fmla="*/ 10255 h 1534558"/>
                <a:gd name="connsiteX2" fmla="*/ 2328976 w 2386795"/>
                <a:gd name="connsiteY2" fmla="*/ 626518 h 1534558"/>
                <a:gd name="connsiteX3" fmla="*/ 2328976 w 2386795"/>
                <a:gd name="connsiteY3" fmla="*/ 905692 h 1534558"/>
                <a:gd name="connsiteX4" fmla="*/ 1700110 w 2386795"/>
                <a:gd name="connsiteY4" fmla="*/ 1534558 h 1534558"/>
                <a:gd name="connsiteX5" fmla="*/ 825725 w 2386795"/>
                <a:gd name="connsiteY5" fmla="*/ 1534558 h 1534558"/>
                <a:gd name="connsiteX6" fmla="*/ 825725 w 2386795"/>
                <a:gd name="connsiteY6" fmla="*/ 825725 h 153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6795" h="1534558">
                  <a:moveTo>
                    <a:pt x="0" y="0"/>
                  </a:moveTo>
                  <a:lnTo>
                    <a:pt x="1712713" y="10255"/>
                  </a:lnTo>
                  <a:lnTo>
                    <a:pt x="2328976" y="626518"/>
                  </a:lnTo>
                  <a:cubicBezTo>
                    <a:pt x="2406068" y="703610"/>
                    <a:pt x="2406068" y="828601"/>
                    <a:pt x="2328976" y="905692"/>
                  </a:cubicBezTo>
                  <a:lnTo>
                    <a:pt x="1700110" y="1534558"/>
                  </a:lnTo>
                  <a:lnTo>
                    <a:pt x="825725" y="1534558"/>
                  </a:lnTo>
                  <a:lnTo>
                    <a:pt x="825725" y="825725"/>
                  </a:lnTo>
                  <a:close/>
                </a:path>
              </a:pathLst>
            </a:custGeom>
            <a:solidFill>
              <a:srgbClr val="3A87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饼形 48"/>
            <p:cNvSpPr/>
            <p:nvPr/>
          </p:nvSpPr>
          <p:spPr>
            <a:xfrm>
              <a:off x="1353023" y="1332637"/>
              <a:ext cx="1811384" cy="1811384"/>
            </a:xfrm>
            <a:prstGeom prst="pie">
              <a:avLst/>
            </a:prstGeom>
            <a:solidFill>
              <a:srgbClr val="FFFE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0" name="文本框 13"/>
          <p:cNvSpPr txBox="1"/>
          <p:nvPr/>
        </p:nvSpPr>
        <p:spPr>
          <a:xfrm>
            <a:off x="5214748" y="2022552"/>
            <a:ext cx="140806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rgbClr val="DDA44F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P</a:t>
            </a:r>
            <a:endParaRPr lang="zh-CN" altLang="en-US" sz="13800" dirty="0">
              <a:solidFill>
                <a:srgbClr val="DDA44F"/>
              </a:solidFill>
              <a:latin typeface="方正大黑简体" panose="03000509000000000000" pitchFamily="65" charset="-122"/>
              <a:ea typeface="方正大黑简体" panose="03000509000000000000" pitchFamily="65" charset="-122"/>
            </a:endParaRPr>
          </a:p>
        </p:txBody>
      </p:sp>
      <p:sp>
        <p:nvSpPr>
          <p:cNvPr id="51" name="文本框 14"/>
          <p:cNvSpPr txBox="1"/>
          <p:nvPr/>
        </p:nvSpPr>
        <p:spPr>
          <a:xfrm>
            <a:off x="6071431" y="2897999"/>
            <a:ext cx="1543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rgbClr val="E36A6C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defRPr>
            </a:lvl1pPr>
          </a:lstStyle>
          <a:p>
            <a:r>
              <a:rPr lang="en-US" altLang="zh-CN" sz="6000" dirty="0">
                <a:solidFill>
                  <a:srgbClr val="DDA44F"/>
                </a:solidFill>
              </a:rPr>
              <a:t>art</a:t>
            </a:r>
            <a:endParaRPr lang="zh-CN" altLang="en-US" sz="6000" dirty="0">
              <a:solidFill>
                <a:srgbClr val="DDA44F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144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4" name="Content Placeholder 2"/>
          <p:cNvSpPr txBox="1">
            <a:spLocks/>
          </p:cNvSpPr>
          <p:nvPr/>
        </p:nvSpPr>
        <p:spPr>
          <a:xfrm>
            <a:off x="1569213" y="2631507"/>
            <a:ext cx="9325209" cy="19235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p"/>
            </a:pPr>
            <a:r>
              <a:rPr lang="en-US" altLang="zh-CN" sz="2800" dirty="0" smtClean="0">
                <a:latin typeface="Arial" panose="020B0604020202020204" pitchFamily="34" charset="0"/>
              </a:rPr>
              <a:t> a is sparse </a:t>
            </a:r>
          </a:p>
          <a:p>
            <a:pPr marL="342900" indent="-342900" algn="l">
              <a:buFont typeface="Wingdings" panose="05000000000000000000" pitchFamily="2" charset="2"/>
              <a:buChar char="p"/>
            </a:pPr>
            <a:r>
              <a:rPr lang="en-US" altLang="zh-CN" sz="2800" dirty="0" smtClean="0">
                <a:latin typeface="Arial" panose="020B0604020202020204" pitchFamily="34" charset="0"/>
              </a:rPr>
              <a:t> a is often higher dimension than x</a:t>
            </a:r>
          </a:p>
          <a:p>
            <a:pPr marL="342900" indent="-342900" algn="l">
              <a:buFont typeface="Wingdings" panose="05000000000000000000" pitchFamily="2" charset="2"/>
              <a:buChar char="p"/>
            </a:pPr>
            <a:r>
              <a:rPr lang="en-US" altLang="zh-CN" sz="2800" dirty="0" smtClean="0">
                <a:latin typeface="Arial" panose="020B0604020202020204" pitchFamily="34" charset="0"/>
              </a:rPr>
              <a:t> Activation a=f(x) is nonlinear </a:t>
            </a:r>
            <a:r>
              <a:rPr lang="en-US" altLang="zh-CN" sz="2800" dirty="0" smtClean="0">
                <a:solidFill>
                  <a:srgbClr val="FF0000"/>
                </a:solidFill>
                <a:latin typeface="Arial" panose="020B0604020202020204" pitchFamily="34" charset="0"/>
              </a:rPr>
              <a:t>implicit function of x </a:t>
            </a:r>
          </a:p>
          <a:p>
            <a:pPr marL="342900" indent="-342900" algn="l">
              <a:buFont typeface="Wingdings" panose="05000000000000000000" pitchFamily="2" charset="2"/>
              <a:buChar char="p"/>
            </a:pPr>
            <a:r>
              <a:rPr lang="en-US" altLang="zh-CN" sz="2800" dirty="0" smtClean="0">
                <a:latin typeface="Arial" panose="020B0604020202020204" pitchFamily="34" charset="0"/>
              </a:rPr>
              <a:t> reconstruction x’=</a:t>
            </a:r>
            <a:r>
              <a:rPr lang="zh-CN" sz="2800" dirty="0" smtClean="0">
                <a:latin typeface="Arial" panose="020B0604020202020204" pitchFamily="34" charset="0"/>
              </a:rPr>
              <a:t>g</a:t>
            </a:r>
            <a:r>
              <a:rPr lang="en-US" altLang="zh-CN" sz="2800" dirty="0" smtClean="0">
                <a:latin typeface="Arial" panose="020B0604020202020204" pitchFamily="34" charset="0"/>
              </a:rPr>
              <a:t>(a) is linear &amp; explicit</a:t>
            </a:r>
            <a:endParaRPr lang="en-US" sz="2800" dirty="0" smtClean="0">
              <a:latin typeface="Arial" panose="020B0604020202020204" pitchFamily="34" charset="0"/>
            </a:endParaRPr>
          </a:p>
        </p:txBody>
      </p:sp>
      <p:sp>
        <p:nvSpPr>
          <p:cNvPr id="19" name="Rounded Rectangle 11"/>
          <p:cNvSpPr/>
          <p:nvPr/>
        </p:nvSpPr>
        <p:spPr bwMode="auto">
          <a:xfrm>
            <a:off x="3327400" y="5676540"/>
            <a:ext cx="1371600" cy="409575"/>
          </a:xfrm>
          <a:prstGeom prst="roundRect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8100000" scaled="1"/>
            <a:tileRect/>
          </a:gradFill>
          <a:ln w="190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dirty="0">
                <a:solidFill>
                  <a:srgbClr val="000000"/>
                </a:solidFill>
              </a:rPr>
              <a:t>x</a:t>
            </a:r>
          </a:p>
        </p:txBody>
      </p:sp>
      <p:sp>
        <p:nvSpPr>
          <p:cNvPr id="20" name="Rounded Rectangle 11"/>
          <p:cNvSpPr/>
          <p:nvPr/>
        </p:nvSpPr>
        <p:spPr bwMode="auto">
          <a:xfrm>
            <a:off x="2641600" y="4762140"/>
            <a:ext cx="2787650" cy="400050"/>
          </a:xfrm>
          <a:prstGeom prst="roundRect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8100000" scaled="1"/>
            <a:tileRect/>
          </a:gradFill>
          <a:ln w="190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1" name="Right Arrow 7"/>
          <p:cNvSpPr>
            <a:spLocks noChangeArrowheads="1"/>
          </p:cNvSpPr>
          <p:nvPr/>
        </p:nvSpPr>
        <p:spPr bwMode="auto">
          <a:xfrm rot="16200000">
            <a:off x="3860800" y="5270140"/>
            <a:ext cx="304800" cy="304800"/>
          </a:xfrm>
          <a:prstGeom prst="rightArrow">
            <a:avLst>
              <a:gd name="adj1" fmla="val 50000"/>
              <a:gd name="adj2" fmla="val 50000"/>
            </a:avLst>
          </a:prstGeom>
          <a:gradFill rotWithShape="1">
            <a:gsLst>
              <a:gs pos="0">
                <a:srgbClr val="E1E8F5"/>
              </a:gs>
              <a:gs pos="50000">
                <a:srgbClr val="C2D1ED"/>
              </a:gs>
              <a:gs pos="100000">
                <a:srgbClr val="9AB5E4"/>
              </a:gs>
            </a:gsLst>
            <a:lin ang="0" scaled="1"/>
          </a:gradFill>
          <a:ln w="19050">
            <a:solidFill>
              <a:schemeClr val="tx2"/>
            </a:solidFill>
            <a:miter lim="800000"/>
            <a:headEnd/>
            <a:tailEnd/>
          </a:ln>
        </p:spPr>
        <p:txBody>
          <a:bodyPr rot="10800000" vert="eaVert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22" name="TextBox 12"/>
          <p:cNvSpPr txBox="1">
            <a:spLocks noChangeArrowheads="1"/>
          </p:cNvSpPr>
          <p:nvPr/>
        </p:nvSpPr>
        <p:spPr bwMode="auto">
          <a:xfrm>
            <a:off x="4165600" y="5219340"/>
            <a:ext cx="914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zh-CN"/>
              <a:t>f</a:t>
            </a:r>
            <a:r>
              <a:rPr lang="en-US" altLang="zh-CN"/>
              <a:t>(x)</a:t>
            </a:r>
            <a:endParaRPr lang="en-US"/>
          </a:p>
        </p:txBody>
      </p:sp>
      <p:grpSp>
        <p:nvGrpSpPr>
          <p:cNvPr id="23" name="Group 13"/>
          <p:cNvGrpSpPr>
            <a:grpSpLocks/>
          </p:cNvGrpSpPr>
          <p:nvPr/>
        </p:nvGrpSpPr>
        <p:grpSpPr bwMode="auto">
          <a:xfrm>
            <a:off x="6591300" y="4762140"/>
            <a:ext cx="2787650" cy="1323975"/>
            <a:chOff x="4711700" y="4521200"/>
            <a:chExt cx="2787650" cy="1323975"/>
          </a:xfrm>
        </p:grpSpPr>
        <p:sp>
          <p:nvSpPr>
            <p:cNvPr id="24" name="Rounded Rectangle 11"/>
            <p:cNvSpPr/>
            <p:nvPr/>
          </p:nvSpPr>
          <p:spPr bwMode="auto">
            <a:xfrm>
              <a:off x="5397500" y="5435600"/>
              <a:ext cx="1371600" cy="409575"/>
            </a:xfrm>
            <a:prstGeom prst="roundRect">
              <a:avLst/>
            </a:prstGeom>
            <a:gradFill flip="none" rotWithShape="1">
              <a:gsLst>
                <a:gs pos="0">
                  <a:schemeClr val="lt1">
                    <a:shade val="30000"/>
                    <a:satMod val="115000"/>
                  </a:schemeClr>
                </a:gs>
                <a:gs pos="50000">
                  <a:schemeClr val="lt1">
                    <a:shade val="67500"/>
                    <a:satMod val="115000"/>
                  </a:schemeClr>
                </a:gs>
                <a:gs pos="100000">
                  <a:schemeClr val="lt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 w="19050"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r>
                <a:rPr lang="zh-CN" altLang="zh-CN">
                  <a:solidFill>
                    <a:srgbClr val="000000"/>
                  </a:solidFill>
                  <a:latin typeface="Tahoma" panose="020B0604030504040204" pitchFamily="34" charset="0"/>
                </a:rPr>
                <a:t>x</a:t>
              </a:r>
              <a:r>
                <a:rPr lang="en-US" altLang="zh-CN">
                  <a:solidFill>
                    <a:srgbClr val="000000"/>
                  </a:solidFill>
                  <a:latin typeface="Tahoma" panose="020B0604030504040204" pitchFamily="34" charset="0"/>
                </a:rPr>
                <a:t>’</a:t>
              </a:r>
              <a:endParaRPr lang="en-US" altLang="zh-CN" sz="1600">
                <a:solidFill>
                  <a:srgbClr val="000000"/>
                </a:solidFill>
                <a:latin typeface="Tahoma" panose="020B0604030504040204" pitchFamily="34" charset="0"/>
              </a:endParaRPr>
            </a:p>
          </p:txBody>
        </p:sp>
        <p:sp>
          <p:nvSpPr>
            <p:cNvPr id="25" name="Rounded Rectangle 11"/>
            <p:cNvSpPr/>
            <p:nvPr/>
          </p:nvSpPr>
          <p:spPr bwMode="auto">
            <a:xfrm>
              <a:off x="4711700" y="4521200"/>
              <a:ext cx="2787650" cy="400050"/>
            </a:xfrm>
            <a:prstGeom prst="roundRect">
              <a:avLst/>
            </a:prstGeom>
            <a:gradFill flip="none" rotWithShape="1">
              <a:gsLst>
                <a:gs pos="0">
                  <a:schemeClr val="lt1">
                    <a:shade val="30000"/>
                    <a:satMod val="115000"/>
                  </a:schemeClr>
                </a:gs>
                <a:gs pos="50000">
                  <a:schemeClr val="lt1">
                    <a:shade val="67500"/>
                    <a:satMod val="115000"/>
                  </a:schemeClr>
                </a:gs>
                <a:gs pos="100000">
                  <a:schemeClr val="lt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 w="19050"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dirty="0">
                  <a:solidFill>
                    <a:schemeClr val="tx1"/>
                  </a:solidFill>
                </a:rPr>
                <a:t>a</a:t>
              </a:r>
            </a:p>
          </p:txBody>
        </p:sp>
        <p:sp>
          <p:nvSpPr>
            <p:cNvPr id="26" name="TextBox 16"/>
            <p:cNvSpPr txBox="1">
              <a:spLocks noChangeArrowheads="1"/>
            </p:cNvSpPr>
            <p:nvPr/>
          </p:nvSpPr>
          <p:spPr bwMode="auto">
            <a:xfrm>
              <a:off x="6248400" y="4876800"/>
              <a:ext cx="9144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r>
                <a:rPr lang="zh-CN"/>
                <a:t>g</a:t>
              </a:r>
              <a:r>
                <a:rPr lang="en-US" altLang="zh-CN"/>
                <a:t>(a)</a:t>
              </a:r>
              <a:endParaRPr lang="en-US"/>
            </a:p>
          </p:txBody>
        </p:sp>
        <p:sp>
          <p:nvSpPr>
            <p:cNvPr id="27" name="Right Arrow 7"/>
            <p:cNvSpPr>
              <a:spLocks noChangeArrowheads="1"/>
            </p:cNvSpPr>
            <p:nvPr/>
          </p:nvSpPr>
          <p:spPr bwMode="auto">
            <a:xfrm rot="5400000">
              <a:off x="5943587" y="5029213"/>
              <a:ext cx="304765" cy="304740"/>
            </a:xfrm>
            <a:prstGeom prst="rightArrow">
              <a:avLst>
                <a:gd name="adj1" fmla="val 50000"/>
                <a:gd name="adj2" fmla="val 49999"/>
              </a:avLst>
            </a:prstGeom>
            <a:gradFill rotWithShape="1">
              <a:gsLst>
                <a:gs pos="0">
                  <a:srgbClr val="E1E8F5"/>
                </a:gs>
                <a:gs pos="50000">
                  <a:srgbClr val="C2D1ED"/>
                </a:gs>
                <a:gs pos="100000">
                  <a:srgbClr val="9AB5E4"/>
                </a:gs>
              </a:gsLst>
              <a:lin ang="0" scaled="1"/>
            </a:gradFill>
            <a:ln w="19050">
              <a:solidFill>
                <a:schemeClr val="tx2"/>
              </a:solidFill>
              <a:miter lim="800000"/>
              <a:headEnd/>
              <a:tailEnd/>
            </a:ln>
          </p:spPr>
          <p:txBody>
            <a:bodyPr rot="10800000" vert="eaVert" anchor="ctr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28" name="TextBox 1"/>
          <p:cNvSpPr txBox="1">
            <a:spLocks noChangeArrowheads="1"/>
          </p:cNvSpPr>
          <p:nvPr/>
        </p:nvSpPr>
        <p:spPr bwMode="auto">
          <a:xfrm>
            <a:off x="4775200" y="5219340"/>
            <a:ext cx="1447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encoding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29" name="TextBox 18"/>
          <p:cNvSpPr txBox="1">
            <a:spLocks noChangeArrowheads="1"/>
          </p:cNvSpPr>
          <p:nvPr/>
        </p:nvSpPr>
        <p:spPr bwMode="auto">
          <a:xfrm>
            <a:off x="8813800" y="5219340"/>
            <a:ext cx="1447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decoding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30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graphicFrame>
        <p:nvGraphicFramePr>
          <p:cNvPr id="31" name="对象 3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8158451"/>
              </p:ext>
            </p:extLst>
          </p:nvPr>
        </p:nvGraphicFramePr>
        <p:xfrm>
          <a:off x="3659713" y="1262504"/>
          <a:ext cx="5337882" cy="1416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152" name="Equation" r:id="rId5" imgW="2197080" imgH="583920" progId="Equation.DSMT4">
                  <p:embed/>
                </p:oleObj>
              </mc:Choice>
              <mc:Fallback>
                <p:oleObj name="Equation" r:id="rId5" imgW="2197080" imgH="5839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59713" y="1262504"/>
                        <a:ext cx="5337882" cy="1416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3715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30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32" name="Content Placeholder 2"/>
          <p:cNvSpPr>
            <a:spLocks noGrp="1"/>
          </p:cNvSpPr>
          <p:nvPr/>
        </p:nvSpPr>
        <p:spPr bwMode="auto">
          <a:xfrm>
            <a:off x="1181100" y="2067415"/>
            <a:ext cx="8458200" cy="2213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>
            <a:lvl1pPr marL="342900" indent="-342900" algn="l" defTabSz="912813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Wingdings" panose="05000000000000000000" pitchFamily="2" charset="2"/>
              <a:buChar char="§"/>
              <a:defRPr kumimoji="1" sz="28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1pPr>
            <a:lvl2pPr marL="742950" indent="-285750" algn="l" defTabSz="912813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2pPr>
            <a:lvl3pPr marL="1143000" indent="-230188" algn="l" defTabSz="912813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3pPr>
            <a:lvl4pPr marL="1600200" indent="-228600" algn="l" defTabSz="912813" rtl="0" eaLnBrk="0" fontAlgn="base" hangingPunct="0">
              <a:spcBef>
                <a:spcPct val="20000"/>
              </a:spcBef>
              <a:spcAft>
                <a:spcPct val="0"/>
              </a:spcAft>
              <a:buFont typeface="Tahoma" panose="020B0604030504040204" pitchFamily="34" charset="0"/>
              <a:buChar char="»"/>
              <a:defRPr kumimoji="1">
                <a:solidFill>
                  <a:schemeClr val="tx1"/>
                </a:solidFill>
                <a:latin typeface="Arial"/>
                <a:ea typeface="MS PGothic" panose="020B0600070205080204" pitchFamily="34" charset="-128"/>
                <a:cs typeface="Arial"/>
              </a:defRPr>
            </a:lvl4pPr>
            <a:lvl5pPr marL="2057400" indent="-228600" algn="l" defTabSz="912813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rgbClr val="333399"/>
                </a:solidFill>
                <a:latin typeface="+mn-lt"/>
                <a:ea typeface="MS PGothic" panose="020B0600070205080204" pitchFamily="34" charset="-128"/>
              </a:defRPr>
            </a:lvl5pPr>
            <a:lvl6pPr marL="2514600" indent="-228600" algn="l" defTabSz="912813" rtl="0" fontAlgn="base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rgbClr val="333399"/>
                </a:solidFill>
                <a:latin typeface="+mn-lt"/>
                <a:ea typeface="+mn-ea"/>
              </a:defRPr>
            </a:lvl6pPr>
            <a:lvl7pPr marL="2971800" indent="-228600" algn="l" defTabSz="912813" rtl="0" fontAlgn="base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rgbClr val="333399"/>
                </a:solidFill>
                <a:latin typeface="+mn-lt"/>
                <a:ea typeface="+mn-ea"/>
              </a:defRPr>
            </a:lvl7pPr>
            <a:lvl8pPr marL="3429000" indent="-228600" algn="l" defTabSz="912813" rtl="0" fontAlgn="base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rgbClr val="333399"/>
                </a:solidFill>
                <a:latin typeface="+mn-lt"/>
                <a:ea typeface="+mn-ea"/>
              </a:defRPr>
            </a:lvl8pPr>
            <a:lvl9pPr marL="3886200" indent="-228600" algn="l" defTabSz="912813" rtl="0" fontAlgn="base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rgbClr val="333399"/>
                </a:solidFill>
                <a:latin typeface="+mn-lt"/>
                <a:ea typeface="+mn-ea"/>
              </a:defRPr>
            </a:lvl9pPr>
          </a:lstStyle>
          <a:p>
            <a:pPr>
              <a:buFont typeface="Wingdings" panose="05000000000000000000" pitchFamily="2" charset="2"/>
              <a:buChar char="p"/>
            </a:pPr>
            <a:r>
              <a:rPr lang="en-US" altLang="zh-CN" dirty="0" smtClean="0">
                <a:latin typeface="Arial" panose="020B0604020202020204" pitchFamily="34" charset="0"/>
              </a:rPr>
              <a:t> also involve activation and reconstruction 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dirty="0" smtClean="0">
                <a:latin typeface="Arial" panose="020B0604020202020204" pitchFamily="34" charset="0"/>
              </a:rPr>
              <a:t> but have </a:t>
            </a:r>
            <a:r>
              <a:rPr lang="en-US" altLang="zh-CN" dirty="0" smtClean="0">
                <a:solidFill>
                  <a:srgbClr val="FF0000"/>
                </a:solidFill>
                <a:latin typeface="Arial" panose="020B0604020202020204" pitchFamily="34" charset="0"/>
              </a:rPr>
              <a:t>explicit</a:t>
            </a:r>
            <a:r>
              <a:rPr lang="en-US" altLang="zh-CN" dirty="0" smtClean="0">
                <a:latin typeface="Arial" panose="020B0604020202020204" pitchFamily="34" charset="0"/>
              </a:rPr>
              <a:t> f(x)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dirty="0" smtClean="0">
                <a:latin typeface="Arial" panose="020B0604020202020204" pitchFamily="34" charset="0"/>
              </a:rPr>
              <a:t> not necessarily enforce sparsity on a </a:t>
            </a:r>
          </a:p>
          <a:p>
            <a:pPr>
              <a:buFont typeface="Wingdings" panose="05000000000000000000" pitchFamily="2" charset="2"/>
              <a:buChar char="p"/>
            </a:pPr>
            <a:r>
              <a:rPr lang="en-US" altLang="zh-CN" dirty="0" smtClean="0">
                <a:latin typeface="Arial" panose="020B0604020202020204" pitchFamily="34" charset="0"/>
              </a:rPr>
              <a:t> but if put sparsity on a, often get improved results </a:t>
            </a:r>
          </a:p>
        </p:txBody>
      </p:sp>
      <p:sp>
        <p:nvSpPr>
          <p:cNvPr id="33" name="Rounded Rectangle 11"/>
          <p:cNvSpPr/>
          <p:nvPr/>
        </p:nvSpPr>
        <p:spPr bwMode="auto">
          <a:xfrm>
            <a:off x="3253015" y="5701865"/>
            <a:ext cx="1371600" cy="409575"/>
          </a:xfrm>
          <a:prstGeom prst="roundRect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8100000" scaled="1"/>
            <a:tileRect/>
          </a:gradFill>
          <a:ln w="190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dirty="0">
                <a:solidFill>
                  <a:srgbClr val="000000"/>
                </a:solidFill>
              </a:rPr>
              <a:t>x</a:t>
            </a:r>
          </a:p>
        </p:txBody>
      </p:sp>
      <p:sp>
        <p:nvSpPr>
          <p:cNvPr id="34" name="Rounded Rectangle 11"/>
          <p:cNvSpPr/>
          <p:nvPr/>
        </p:nvSpPr>
        <p:spPr bwMode="auto">
          <a:xfrm>
            <a:off x="2567215" y="4787465"/>
            <a:ext cx="2787650" cy="400050"/>
          </a:xfrm>
          <a:prstGeom prst="roundRect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8100000" scaled="1"/>
            <a:tileRect/>
          </a:gradFill>
          <a:ln w="190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zh-CN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35" name="Right Arrow 7"/>
          <p:cNvSpPr>
            <a:spLocks noChangeArrowheads="1"/>
          </p:cNvSpPr>
          <p:nvPr/>
        </p:nvSpPr>
        <p:spPr bwMode="auto">
          <a:xfrm rot="16200000">
            <a:off x="3786415" y="5295465"/>
            <a:ext cx="304800" cy="304800"/>
          </a:xfrm>
          <a:prstGeom prst="rightArrow">
            <a:avLst>
              <a:gd name="adj1" fmla="val 50000"/>
              <a:gd name="adj2" fmla="val 50000"/>
            </a:avLst>
          </a:prstGeom>
          <a:gradFill rotWithShape="1">
            <a:gsLst>
              <a:gs pos="0">
                <a:srgbClr val="E1E8F5"/>
              </a:gs>
              <a:gs pos="50000">
                <a:srgbClr val="C2D1ED"/>
              </a:gs>
              <a:gs pos="100000">
                <a:srgbClr val="9AB5E4"/>
              </a:gs>
            </a:gsLst>
            <a:lin ang="0" scaled="1"/>
          </a:gradFill>
          <a:ln w="19050">
            <a:solidFill>
              <a:schemeClr val="tx2"/>
            </a:solidFill>
            <a:miter lim="800000"/>
            <a:headEnd/>
            <a:tailEnd/>
          </a:ln>
        </p:spPr>
        <p:txBody>
          <a:bodyPr rot="10800000" vert="eaVert"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37" name="TextBox 11"/>
          <p:cNvSpPr txBox="1">
            <a:spLocks noChangeArrowheads="1"/>
          </p:cNvSpPr>
          <p:nvPr/>
        </p:nvSpPr>
        <p:spPr bwMode="auto">
          <a:xfrm>
            <a:off x="4091215" y="5244665"/>
            <a:ext cx="914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eaLnBrk="1" hangingPunct="1"/>
            <a:r>
              <a:rPr lang="zh-CN"/>
              <a:t>f</a:t>
            </a:r>
            <a:r>
              <a:rPr lang="en-US" altLang="zh-CN"/>
              <a:t>(x)</a:t>
            </a:r>
            <a:endParaRPr lang="en-US"/>
          </a:p>
        </p:txBody>
      </p:sp>
      <p:grpSp>
        <p:nvGrpSpPr>
          <p:cNvPr id="38" name="Group 17"/>
          <p:cNvGrpSpPr>
            <a:grpSpLocks/>
          </p:cNvGrpSpPr>
          <p:nvPr/>
        </p:nvGrpSpPr>
        <p:grpSpPr bwMode="auto">
          <a:xfrm>
            <a:off x="6516915" y="4787465"/>
            <a:ext cx="2787650" cy="1323975"/>
            <a:chOff x="4711700" y="4521200"/>
            <a:chExt cx="2787650" cy="1323975"/>
          </a:xfrm>
        </p:grpSpPr>
        <p:sp>
          <p:nvSpPr>
            <p:cNvPr id="41" name="Rounded Rectangle 11"/>
            <p:cNvSpPr/>
            <p:nvPr/>
          </p:nvSpPr>
          <p:spPr bwMode="auto">
            <a:xfrm>
              <a:off x="5397500" y="5435600"/>
              <a:ext cx="1371600" cy="409575"/>
            </a:xfrm>
            <a:prstGeom prst="roundRect">
              <a:avLst/>
            </a:prstGeom>
            <a:gradFill flip="none" rotWithShape="1">
              <a:gsLst>
                <a:gs pos="0">
                  <a:schemeClr val="lt1">
                    <a:shade val="30000"/>
                    <a:satMod val="115000"/>
                  </a:schemeClr>
                </a:gs>
                <a:gs pos="50000">
                  <a:schemeClr val="lt1">
                    <a:shade val="67500"/>
                    <a:satMod val="115000"/>
                  </a:schemeClr>
                </a:gs>
                <a:gs pos="100000">
                  <a:schemeClr val="lt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 w="19050"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/>
              <a:r>
                <a:rPr lang="zh-CN" altLang="zh-CN">
                  <a:solidFill>
                    <a:srgbClr val="000000"/>
                  </a:solidFill>
                  <a:latin typeface="Tahoma" panose="020B0604030504040204" pitchFamily="34" charset="0"/>
                </a:rPr>
                <a:t>x</a:t>
              </a:r>
              <a:r>
                <a:rPr lang="en-US" altLang="zh-CN">
                  <a:solidFill>
                    <a:srgbClr val="000000"/>
                  </a:solidFill>
                  <a:latin typeface="Tahoma" panose="020B0604030504040204" pitchFamily="34" charset="0"/>
                </a:rPr>
                <a:t>’</a:t>
              </a:r>
              <a:endParaRPr lang="en-US" altLang="zh-CN" sz="1600">
                <a:solidFill>
                  <a:srgbClr val="000000"/>
                </a:solidFill>
                <a:latin typeface="Tahoma" panose="020B0604030504040204" pitchFamily="34" charset="0"/>
              </a:endParaRPr>
            </a:p>
          </p:txBody>
        </p:sp>
        <p:sp>
          <p:nvSpPr>
            <p:cNvPr id="42" name="Rounded Rectangle 11"/>
            <p:cNvSpPr/>
            <p:nvPr/>
          </p:nvSpPr>
          <p:spPr bwMode="auto">
            <a:xfrm>
              <a:off x="4711700" y="4521200"/>
              <a:ext cx="2787650" cy="400050"/>
            </a:xfrm>
            <a:prstGeom prst="roundRect">
              <a:avLst/>
            </a:prstGeom>
            <a:gradFill flip="none" rotWithShape="1">
              <a:gsLst>
                <a:gs pos="0">
                  <a:schemeClr val="lt1">
                    <a:shade val="30000"/>
                    <a:satMod val="115000"/>
                  </a:schemeClr>
                </a:gs>
                <a:gs pos="50000">
                  <a:schemeClr val="lt1">
                    <a:shade val="67500"/>
                    <a:satMod val="115000"/>
                  </a:schemeClr>
                </a:gs>
                <a:gs pos="100000">
                  <a:schemeClr val="lt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 w="19050"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r>
                <a:rPr lang="en-US" altLang="zh-CN" dirty="0">
                  <a:solidFill>
                    <a:schemeClr val="tx1"/>
                  </a:solidFill>
                </a:rPr>
                <a:t>a</a:t>
              </a:r>
            </a:p>
          </p:txBody>
        </p:sp>
        <p:sp>
          <p:nvSpPr>
            <p:cNvPr id="43" name="TextBox 15"/>
            <p:cNvSpPr txBox="1">
              <a:spLocks noChangeArrowheads="1"/>
            </p:cNvSpPr>
            <p:nvPr/>
          </p:nvSpPr>
          <p:spPr bwMode="auto">
            <a:xfrm>
              <a:off x="6248400" y="4876800"/>
              <a:ext cx="9144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9pPr>
            </a:lstStyle>
            <a:p>
              <a:pPr eaLnBrk="1" hangingPunct="1"/>
              <a:r>
                <a:rPr lang="zh-CN"/>
                <a:t>g</a:t>
              </a:r>
              <a:r>
                <a:rPr lang="en-US" altLang="zh-CN"/>
                <a:t>(a)</a:t>
              </a:r>
              <a:endParaRPr lang="en-US"/>
            </a:p>
          </p:txBody>
        </p:sp>
        <p:sp>
          <p:nvSpPr>
            <p:cNvPr id="44" name="Right Arrow 7"/>
            <p:cNvSpPr>
              <a:spLocks noChangeArrowheads="1"/>
            </p:cNvSpPr>
            <p:nvPr/>
          </p:nvSpPr>
          <p:spPr bwMode="auto">
            <a:xfrm rot="5400000">
              <a:off x="5943587" y="5029213"/>
              <a:ext cx="304765" cy="304740"/>
            </a:xfrm>
            <a:prstGeom prst="rightArrow">
              <a:avLst>
                <a:gd name="adj1" fmla="val 50000"/>
                <a:gd name="adj2" fmla="val 49999"/>
              </a:avLst>
            </a:prstGeom>
            <a:gradFill rotWithShape="1">
              <a:gsLst>
                <a:gs pos="0">
                  <a:srgbClr val="E1E8F5"/>
                </a:gs>
                <a:gs pos="50000">
                  <a:srgbClr val="C2D1ED"/>
                </a:gs>
                <a:gs pos="100000">
                  <a:srgbClr val="9AB5E4"/>
                </a:gs>
              </a:gsLst>
              <a:lin ang="0" scaled="1"/>
            </a:gradFill>
            <a:ln w="19050">
              <a:solidFill>
                <a:schemeClr val="tx2"/>
              </a:solidFill>
              <a:miter lim="800000"/>
              <a:headEnd/>
              <a:tailEnd/>
            </a:ln>
          </p:spPr>
          <p:txBody>
            <a:bodyPr rot="10800000" vert="eaVert" anchor="ctr"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+mn-cs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39" name="TextBox 14"/>
          <p:cNvSpPr txBox="1">
            <a:spLocks noChangeArrowheads="1"/>
          </p:cNvSpPr>
          <p:nvPr/>
        </p:nvSpPr>
        <p:spPr bwMode="auto">
          <a:xfrm>
            <a:off x="4700815" y="5273240"/>
            <a:ext cx="1447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encoding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40" name="TextBox 15"/>
          <p:cNvSpPr txBox="1">
            <a:spLocks noChangeArrowheads="1"/>
          </p:cNvSpPr>
          <p:nvPr/>
        </p:nvSpPr>
        <p:spPr bwMode="auto">
          <a:xfrm>
            <a:off x="8663215" y="5273240"/>
            <a:ext cx="1447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eaLnBrk="1" hangingPunct="1"/>
            <a:r>
              <a:rPr lang="en-US" altLang="zh-CN">
                <a:solidFill>
                  <a:srgbClr val="FF0000"/>
                </a:solidFill>
              </a:rPr>
              <a:t>decoding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45" name="Title 1"/>
          <p:cNvSpPr>
            <a:spLocks noGrp="1"/>
          </p:cNvSpPr>
          <p:nvPr/>
        </p:nvSpPr>
        <p:spPr bwMode="auto">
          <a:xfrm>
            <a:off x="980581" y="1279628"/>
            <a:ext cx="2430276" cy="521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ctr" anchorCtr="0" compatLnSpc="1">
            <a:prstTxWarp prst="textNoShape">
              <a:avLst/>
            </a:prstTxWarp>
          </a:bodyPr>
          <a:lstStyle>
            <a:lvl1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+mj-lt"/>
                <a:ea typeface="MS PGothic" panose="020B0600070205080204" pitchFamily="34" charset="-128"/>
                <a:cs typeface="ＭＳ Ｐゴシック" charset="-128"/>
              </a:defRPr>
            </a:lvl1pPr>
            <a:lvl2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2pPr>
            <a:lvl3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3pPr>
            <a:lvl4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4pPr>
            <a:lvl5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5pPr>
            <a:lvl6pPr marL="4572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6pPr>
            <a:lvl7pPr marL="9144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7pPr>
            <a:lvl8pPr marL="13716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8pPr>
            <a:lvl9pPr marL="18288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9pPr>
          </a:lstStyle>
          <a:p>
            <a:r>
              <a:rPr lang="en-US" altLang="zh-CN" sz="3600" dirty="0" smtClean="0"/>
              <a:t>RBM &amp; AE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673973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30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016001" y="1915150"/>
            <a:ext cx="9486536" cy="19767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None/>
            </a:pPr>
            <a:r>
              <a:rPr lang="en-US" sz="2800" dirty="0" smtClean="0">
                <a:latin typeface="Arial" panose="020B0604020202020204" pitchFamily="34" charset="0"/>
              </a:rPr>
              <a:t>A</a:t>
            </a:r>
            <a:r>
              <a:rPr lang="en-US" altLang="zh-CN" sz="2800" dirty="0" smtClean="0">
                <a:latin typeface="Arial" panose="020B0604020202020204" pitchFamily="34" charset="0"/>
              </a:rPr>
              <a:t>ny feature mapping from x to a, </a:t>
            </a:r>
            <a:r>
              <a:rPr lang="zh-CN" altLang="zh-CN" sz="2800" dirty="0" smtClean="0">
                <a:latin typeface="Arial" panose="020B0604020202020204" pitchFamily="34" charset="0"/>
              </a:rPr>
              <a:t>i</a:t>
            </a:r>
            <a:r>
              <a:rPr lang="en-US" altLang="zh-CN" sz="2800" dirty="0" smtClean="0">
                <a:latin typeface="Arial" panose="020B0604020202020204" pitchFamily="34" charset="0"/>
              </a:rPr>
              <a:t>.e. a = f(x), where </a:t>
            </a:r>
          </a:p>
          <a:p>
            <a:pPr marL="342900" indent="-342900" algn="l">
              <a:buFont typeface="Wingdings" panose="05000000000000000000" pitchFamily="2" charset="2"/>
              <a:buChar char="p"/>
            </a:pPr>
            <a:r>
              <a:rPr lang="en-US" altLang="zh-CN" sz="2800" dirty="0" smtClean="0">
                <a:latin typeface="Arial" panose="020B0604020202020204" pitchFamily="34" charset="0"/>
              </a:rPr>
              <a:t>a is sparse (and often higher dim. </a:t>
            </a:r>
            <a:r>
              <a:rPr lang="zh-CN" altLang="zh-CN" sz="2800" dirty="0" smtClean="0">
                <a:latin typeface="Arial" panose="020B0604020202020204" pitchFamily="34" charset="0"/>
              </a:rPr>
              <a:t>t</a:t>
            </a:r>
            <a:r>
              <a:rPr lang="en-US" altLang="zh-CN" sz="2800" dirty="0" err="1" smtClean="0">
                <a:latin typeface="Arial" panose="020B0604020202020204" pitchFamily="34" charset="0"/>
              </a:rPr>
              <a:t>han</a:t>
            </a:r>
            <a:r>
              <a:rPr lang="en-US" altLang="zh-CN" sz="2800" dirty="0" smtClean="0">
                <a:latin typeface="Arial" panose="020B0604020202020204" pitchFamily="34" charset="0"/>
              </a:rPr>
              <a:t> x)</a:t>
            </a:r>
          </a:p>
          <a:p>
            <a:pPr marL="342900" indent="-342900" algn="l">
              <a:buFont typeface="Wingdings" panose="05000000000000000000" pitchFamily="2" charset="2"/>
              <a:buChar char="p"/>
            </a:pPr>
            <a:r>
              <a:rPr lang="en-US" altLang="zh-CN" sz="2800" dirty="0" smtClean="0">
                <a:latin typeface="Arial" panose="020B0604020202020204" pitchFamily="34" charset="0"/>
              </a:rPr>
              <a:t>f(x) is nonlinear </a:t>
            </a:r>
          </a:p>
          <a:p>
            <a:pPr marL="342900" indent="-342900" algn="l">
              <a:buFont typeface="Wingdings" panose="05000000000000000000" pitchFamily="2" charset="2"/>
              <a:buChar char="p"/>
            </a:pPr>
            <a:r>
              <a:rPr lang="en-US" altLang="zh-CN" sz="2800" dirty="0" smtClean="0">
                <a:latin typeface="Arial" panose="020B0604020202020204" pitchFamily="34" charset="0"/>
              </a:rPr>
              <a:t>reconstruction x’=</a:t>
            </a:r>
            <a:r>
              <a:rPr lang="zh-CN" altLang="zh-CN" sz="2800" dirty="0" smtClean="0">
                <a:latin typeface="Arial" panose="020B0604020202020204" pitchFamily="34" charset="0"/>
              </a:rPr>
              <a:t>g</a:t>
            </a:r>
            <a:r>
              <a:rPr lang="en-US" altLang="zh-CN" sz="2800" dirty="0" smtClean="0">
                <a:latin typeface="Arial" panose="020B0604020202020204" pitchFamily="34" charset="0"/>
              </a:rPr>
              <a:t>(a) , such that </a:t>
            </a:r>
            <a:r>
              <a:rPr lang="en-US" altLang="zh-CN" sz="2800" dirty="0" err="1" smtClean="0">
                <a:latin typeface="Arial" panose="020B0604020202020204" pitchFamily="34" charset="0"/>
              </a:rPr>
              <a:t>x’≈x</a:t>
            </a:r>
            <a:endParaRPr lang="en-US" sz="2800" dirty="0" smtClean="0">
              <a:latin typeface="Arial" panose="020B0604020202020204" pitchFamily="34" charset="0"/>
            </a:endParaRPr>
          </a:p>
        </p:txBody>
      </p:sp>
      <p:sp>
        <p:nvSpPr>
          <p:cNvPr id="24" name="TextBox 18"/>
          <p:cNvSpPr txBox="1">
            <a:spLocks noChangeArrowheads="1"/>
          </p:cNvSpPr>
          <p:nvPr/>
        </p:nvSpPr>
        <p:spPr bwMode="auto">
          <a:xfrm>
            <a:off x="1040654" y="5645532"/>
            <a:ext cx="78486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en-US" altLang="zh-CN" dirty="0" smtClean="0">
                <a:solidFill>
                  <a:srgbClr val="FF0000"/>
                </a:solidFill>
              </a:rPr>
              <a:t>sparse </a:t>
            </a:r>
            <a:r>
              <a:rPr lang="en-US" altLang="zh-CN" dirty="0" err="1">
                <a:solidFill>
                  <a:srgbClr val="FF0000"/>
                </a:solidFill>
              </a:rPr>
              <a:t>RBMs</a:t>
            </a:r>
            <a:r>
              <a:rPr lang="en-US" altLang="zh-CN" dirty="0">
                <a:solidFill>
                  <a:srgbClr val="FF0000"/>
                </a:solidFill>
              </a:rPr>
              <a:t>, sparse auto-encoder, even </a:t>
            </a:r>
            <a:r>
              <a:rPr lang="en-US" altLang="zh-CN" dirty="0" err="1">
                <a:solidFill>
                  <a:srgbClr val="FF0000"/>
                </a:solidFill>
              </a:rPr>
              <a:t>VQ</a:t>
            </a:r>
            <a:r>
              <a:rPr lang="en-US" altLang="zh-CN" dirty="0">
                <a:solidFill>
                  <a:srgbClr val="FF0000"/>
                </a:solidFill>
              </a:rPr>
              <a:t> can be viewed as a form of sparse coding.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5" name="Rounded Rectangle 11"/>
          <p:cNvSpPr/>
          <p:nvPr/>
        </p:nvSpPr>
        <p:spPr bwMode="auto">
          <a:xfrm>
            <a:off x="3561644" y="5061578"/>
            <a:ext cx="1371600" cy="409575"/>
          </a:xfrm>
          <a:prstGeom prst="roundRect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8100000" scaled="1"/>
            <a:tileRect/>
          </a:gradFill>
          <a:ln w="190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dirty="0">
                <a:solidFill>
                  <a:srgbClr val="000000"/>
                </a:solidFill>
              </a:rPr>
              <a:t>x</a:t>
            </a:r>
          </a:p>
        </p:txBody>
      </p:sp>
      <p:sp>
        <p:nvSpPr>
          <p:cNvPr id="26" name="Rounded Rectangle 11"/>
          <p:cNvSpPr/>
          <p:nvPr/>
        </p:nvSpPr>
        <p:spPr bwMode="auto">
          <a:xfrm>
            <a:off x="2875844" y="4147178"/>
            <a:ext cx="2787650" cy="400050"/>
          </a:xfrm>
          <a:prstGeom prst="roundRect">
            <a:avLst/>
          </a:prstGeom>
          <a:gradFill flip="none" rotWithShape="1">
            <a:gsLst>
              <a:gs pos="0">
                <a:schemeClr val="lt1">
                  <a:shade val="30000"/>
                  <a:satMod val="115000"/>
                </a:schemeClr>
              </a:gs>
              <a:gs pos="50000">
                <a:schemeClr val="lt1">
                  <a:shade val="67500"/>
                  <a:satMod val="115000"/>
                </a:schemeClr>
              </a:gs>
              <a:gs pos="100000">
                <a:schemeClr val="lt1">
                  <a:shade val="100000"/>
                  <a:satMod val="115000"/>
                </a:schemeClr>
              </a:gs>
            </a:gsLst>
            <a:lin ang="8100000" scaled="1"/>
            <a:tileRect/>
          </a:gradFill>
          <a:ln w="19050">
            <a:solidFill>
              <a:schemeClr val="tx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7" name="Right Arrow 7"/>
          <p:cNvSpPr>
            <a:spLocks noChangeArrowheads="1"/>
          </p:cNvSpPr>
          <p:nvPr/>
        </p:nvSpPr>
        <p:spPr bwMode="auto">
          <a:xfrm rot="16200000">
            <a:off x="4095044" y="4655178"/>
            <a:ext cx="304800" cy="304800"/>
          </a:xfrm>
          <a:prstGeom prst="rightArrow">
            <a:avLst>
              <a:gd name="adj1" fmla="val 50000"/>
              <a:gd name="adj2" fmla="val 50000"/>
            </a:avLst>
          </a:prstGeom>
          <a:gradFill rotWithShape="1">
            <a:gsLst>
              <a:gs pos="0">
                <a:srgbClr val="E1E8F5"/>
              </a:gs>
              <a:gs pos="50000">
                <a:srgbClr val="C2D1ED"/>
              </a:gs>
              <a:gs pos="100000">
                <a:srgbClr val="9AB5E4"/>
              </a:gs>
            </a:gsLst>
            <a:lin ang="0" scaled="1"/>
          </a:gradFill>
          <a:ln w="19050">
            <a:solidFill>
              <a:schemeClr val="tx2"/>
            </a:solidFill>
            <a:miter lim="800000"/>
            <a:headEnd/>
            <a:tailEnd/>
          </a:ln>
        </p:spPr>
        <p:txBody>
          <a:bodyPr rot="10800000" vert="eaVert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28" name="TextBox 11"/>
          <p:cNvSpPr txBox="1">
            <a:spLocks noChangeArrowheads="1"/>
          </p:cNvSpPr>
          <p:nvPr/>
        </p:nvSpPr>
        <p:spPr bwMode="auto">
          <a:xfrm>
            <a:off x="4399844" y="4604378"/>
            <a:ext cx="9144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r>
              <a:rPr lang="zh-CN"/>
              <a:t>f</a:t>
            </a:r>
            <a:r>
              <a:rPr lang="en-US" altLang="zh-CN"/>
              <a:t>(x)</a:t>
            </a:r>
            <a:endParaRPr lang="en-US"/>
          </a:p>
        </p:txBody>
      </p:sp>
      <p:grpSp>
        <p:nvGrpSpPr>
          <p:cNvPr id="29" name="Group 17"/>
          <p:cNvGrpSpPr>
            <a:grpSpLocks/>
          </p:cNvGrpSpPr>
          <p:nvPr/>
        </p:nvGrpSpPr>
        <p:grpSpPr bwMode="auto">
          <a:xfrm>
            <a:off x="6825544" y="4147178"/>
            <a:ext cx="2787650" cy="1323975"/>
            <a:chOff x="4711700" y="4521200"/>
            <a:chExt cx="2787650" cy="1323975"/>
          </a:xfrm>
        </p:grpSpPr>
        <p:sp>
          <p:nvSpPr>
            <p:cNvPr id="31" name="Rounded Rectangle 11"/>
            <p:cNvSpPr/>
            <p:nvPr/>
          </p:nvSpPr>
          <p:spPr bwMode="auto">
            <a:xfrm>
              <a:off x="5397500" y="5435600"/>
              <a:ext cx="1371600" cy="409575"/>
            </a:xfrm>
            <a:prstGeom prst="roundRect">
              <a:avLst/>
            </a:prstGeom>
            <a:gradFill flip="none" rotWithShape="1">
              <a:gsLst>
                <a:gs pos="0">
                  <a:schemeClr val="lt1">
                    <a:shade val="30000"/>
                    <a:satMod val="115000"/>
                  </a:schemeClr>
                </a:gs>
                <a:gs pos="50000">
                  <a:schemeClr val="lt1">
                    <a:shade val="67500"/>
                    <a:satMod val="115000"/>
                  </a:schemeClr>
                </a:gs>
                <a:gs pos="100000">
                  <a:schemeClr val="lt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 w="19050"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r>
                <a:rPr lang="zh-CN" altLang="zh-CN">
                  <a:solidFill>
                    <a:srgbClr val="000000"/>
                  </a:solidFill>
                  <a:latin typeface="Tahoma" panose="020B0604030504040204" pitchFamily="34" charset="0"/>
                </a:rPr>
                <a:t>x</a:t>
              </a:r>
              <a:r>
                <a:rPr lang="en-US" altLang="zh-CN">
                  <a:solidFill>
                    <a:srgbClr val="000000"/>
                  </a:solidFill>
                  <a:latin typeface="Tahoma" panose="020B0604030504040204" pitchFamily="34" charset="0"/>
                </a:rPr>
                <a:t>’</a:t>
              </a:r>
              <a:endParaRPr lang="en-US" altLang="zh-CN" sz="1600">
                <a:solidFill>
                  <a:srgbClr val="000000"/>
                </a:solidFill>
                <a:latin typeface="Tahoma" panose="020B0604030504040204" pitchFamily="34" charset="0"/>
              </a:endParaRPr>
            </a:p>
          </p:txBody>
        </p:sp>
        <p:sp>
          <p:nvSpPr>
            <p:cNvPr id="46" name="Rounded Rectangle 11"/>
            <p:cNvSpPr/>
            <p:nvPr/>
          </p:nvSpPr>
          <p:spPr bwMode="auto">
            <a:xfrm>
              <a:off x="4711700" y="4521200"/>
              <a:ext cx="2787650" cy="400050"/>
            </a:xfrm>
            <a:prstGeom prst="roundRect">
              <a:avLst/>
            </a:prstGeom>
            <a:gradFill flip="none" rotWithShape="1">
              <a:gsLst>
                <a:gs pos="0">
                  <a:schemeClr val="lt1">
                    <a:shade val="30000"/>
                    <a:satMod val="115000"/>
                  </a:schemeClr>
                </a:gs>
                <a:gs pos="50000">
                  <a:schemeClr val="lt1">
                    <a:shade val="67500"/>
                    <a:satMod val="115000"/>
                  </a:schemeClr>
                </a:gs>
                <a:gs pos="100000">
                  <a:schemeClr val="lt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 w="19050">
              <a:solidFill>
                <a:schemeClr val="tx2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dirty="0">
                  <a:solidFill>
                    <a:schemeClr val="tx1"/>
                  </a:solidFill>
                </a:rPr>
                <a:t>a</a:t>
              </a:r>
            </a:p>
          </p:txBody>
        </p:sp>
        <p:sp>
          <p:nvSpPr>
            <p:cNvPr id="47" name="TextBox 15"/>
            <p:cNvSpPr txBox="1">
              <a:spLocks noChangeArrowheads="1"/>
            </p:cNvSpPr>
            <p:nvPr/>
          </p:nvSpPr>
          <p:spPr bwMode="auto">
            <a:xfrm>
              <a:off x="6248400" y="4876800"/>
              <a:ext cx="9144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r>
                <a:rPr lang="zh-CN" dirty="0"/>
                <a:t>g</a:t>
              </a:r>
              <a:r>
                <a:rPr lang="en-US" altLang="zh-CN" dirty="0"/>
                <a:t>(a)</a:t>
              </a:r>
              <a:endParaRPr lang="en-US" dirty="0"/>
            </a:p>
          </p:txBody>
        </p:sp>
        <p:sp>
          <p:nvSpPr>
            <p:cNvPr id="48" name="Right Arrow 7"/>
            <p:cNvSpPr>
              <a:spLocks noChangeArrowheads="1"/>
            </p:cNvSpPr>
            <p:nvPr/>
          </p:nvSpPr>
          <p:spPr bwMode="auto">
            <a:xfrm rot="5400000">
              <a:off x="5943587" y="5029213"/>
              <a:ext cx="304765" cy="304740"/>
            </a:xfrm>
            <a:prstGeom prst="rightArrow">
              <a:avLst>
                <a:gd name="adj1" fmla="val 50000"/>
                <a:gd name="adj2" fmla="val 49999"/>
              </a:avLst>
            </a:prstGeom>
            <a:gradFill rotWithShape="1">
              <a:gsLst>
                <a:gs pos="0">
                  <a:srgbClr val="E1E8F5"/>
                </a:gs>
                <a:gs pos="50000">
                  <a:srgbClr val="C2D1ED"/>
                </a:gs>
                <a:gs pos="100000">
                  <a:srgbClr val="9AB5E4"/>
                </a:gs>
              </a:gsLst>
              <a:lin ang="0" scaled="1"/>
            </a:gradFill>
            <a:ln w="19050">
              <a:solidFill>
                <a:schemeClr val="tx2"/>
              </a:solidFill>
              <a:miter lim="800000"/>
              <a:headEnd/>
              <a:tailEnd/>
            </a:ln>
          </p:spPr>
          <p:txBody>
            <a:bodyPr rot="10800000" vert="eaVert" anchor="ctr"/>
            <a:lstStyle>
              <a:lvl1pPr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4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1553" y="1271057"/>
            <a:ext cx="5873991" cy="5856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FF0000"/>
                </a:solidFill>
              </a:rPr>
              <a:t>S</a:t>
            </a:r>
            <a:r>
              <a:rPr lang="en-US" altLang="zh-CN" sz="3600" b="1" dirty="0" smtClean="0">
                <a:solidFill>
                  <a:srgbClr val="FF0000"/>
                </a:solidFill>
              </a:rPr>
              <a:t>parse coding: A broader view</a:t>
            </a:r>
            <a:endParaRPr lang="en-US" sz="36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2087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3"/>
          <p:cNvGrpSpPr>
            <a:grpSpLocks/>
          </p:cNvGrpSpPr>
          <p:nvPr/>
        </p:nvGrpSpPr>
        <p:grpSpPr bwMode="auto">
          <a:xfrm>
            <a:off x="2489994" y="2516897"/>
            <a:ext cx="230187" cy="230188"/>
            <a:chOff x="1380755" y="894271"/>
            <a:chExt cx="5307150" cy="495603"/>
          </a:xfrm>
        </p:grpSpPr>
        <p:cxnSp>
          <p:nvCxnSpPr>
            <p:cNvPr id="58" name="Straight Connector 4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9" name="Straight Connector 5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" name="Group 6"/>
          <p:cNvGrpSpPr>
            <a:grpSpLocks/>
          </p:cNvGrpSpPr>
          <p:nvPr/>
        </p:nvGrpSpPr>
        <p:grpSpPr bwMode="auto">
          <a:xfrm>
            <a:off x="2183606" y="5012447"/>
            <a:ext cx="230188" cy="230188"/>
            <a:chOff x="1380755" y="894271"/>
            <a:chExt cx="5307150" cy="495603"/>
          </a:xfrm>
        </p:grpSpPr>
        <p:cxnSp>
          <p:nvCxnSpPr>
            <p:cNvPr id="56" name="Straight Connector 7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7" name="Straight Connector 8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" name="Group 16"/>
          <p:cNvGrpSpPr>
            <a:grpSpLocks/>
          </p:cNvGrpSpPr>
          <p:nvPr/>
        </p:nvGrpSpPr>
        <p:grpSpPr bwMode="auto">
          <a:xfrm>
            <a:off x="4487069" y="3707522"/>
            <a:ext cx="230187" cy="230188"/>
            <a:chOff x="1380755" y="894271"/>
            <a:chExt cx="5307150" cy="495603"/>
          </a:xfrm>
        </p:grpSpPr>
        <p:cxnSp>
          <p:nvCxnSpPr>
            <p:cNvPr id="54" name="Straight Connector 17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5" name="Straight Connector 18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6" name="TextBox 32"/>
          <p:cNvSpPr txBox="1">
            <a:spLocks noChangeArrowheads="1"/>
          </p:cNvSpPr>
          <p:nvPr/>
        </p:nvSpPr>
        <p:spPr bwMode="auto">
          <a:xfrm>
            <a:off x="2759869" y="2401010"/>
            <a:ext cx="11657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Centroid 1</a:t>
            </a:r>
          </a:p>
        </p:txBody>
      </p:sp>
      <p:grpSp>
        <p:nvGrpSpPr>
          <p:cNvPr id="17" name="Group 35"/>
          <p:cNvGrpSpPr>
            <a:grpSpLocks/>
          </p:cNvGrpSpPr>
          <p:nvPr/>
        </p:nvGrpSpPr>
        <p:grpSpPr bwMode="auto">
          <a:xfrm>
            <a:off x="2510631" y="3937710"/>
            <a:ext cx="230188" cy="230187"/>
            <a:chOff x="1380755" y="894271"/>
            <a:chExt cx="5307150" cy="495603"/>
          </a:xfrm>
        </p:grpSpPr>
        <p:cxnSp>
          <p:nvCxnSpPr>
            <p:cNvPr id="52" name="Straight Connector 36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3" name="Straight Connector 37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8" name="TextBox 38"/>
          <p:cNvSpPr txBox="1">
            <a:spLocks noChangeArrowheads="1"/>
          </p:cNvSpPr>
          <p:nvPr/>
        </p:nvSpPr>
        <p:spPr bwMode="auto">
          <a:xfrm>
            <a:off x="4410869" y="4052010"/>
            <a:ext cx="11657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Centroid 2</a:t>
            </a:r>
          </a:p>
        </p:txBody>
      </p:sp>
      <p:sp>
        <p:nvSpPr>
          <p:cNvPr id="19" name="TextBox 39"/>
          <p:cNvSpPr txBox="1">
            <a:spLocks noChangeArrowheads="1"/>
          </p:cNvSpPr>
          <p:nvPr/>
        </p:nvSpPr>
        <p:spPr bwMode="auto">
          <a:xfrm>
            <a:off x="1913731" y="5320422"/>
            <a:ext cx="11657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Centroid 3</a:t>
            </a:r>
          </a:p>
        </p:txBody>
      </p:sp>
      <p:cxnSp>
        <p:nvCxnSpPr>
          <p:cNvPr id="21" name="Straight Arrow Connector 42"/>
          <p:cNvCxnSpPr>
            <a:cxnSpLocks noChangeShapeType="1"/>
          </p:cNvCxnSpPr>
          <p:nvPr/>
        </p:nvCxnSpPr>
        <p:spPr bwMode="auto">
          <a:xfrm rot="5400000" flipH="1" flipV="1">
            <a:off x="-159543" y="4225047"/>
            <a:ext cx="3954462" cy="1587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Straight Arrow Connector 43"/>
          <p:cNvCxnSpPr>
            <a:cxnSpLocks noChangeShapeType="1"/>
          </p:cNvCxnSpPr>
          <p:nvPr/>
        </p:nvCxnSpPr>
        <p:spPr bwMode="auto">
          <a:xfrm>
            <a:off x="1643856" y="5972885"/>
            <a:ext cx="4016375" cy="1587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Curved Connector 47"/>
          <p:cNvCxnSpPr>
            <a:cxnSpLocks noChangeShapeType="1"/>
          </p:cNvCxnSpPr>
          <p:nvPr/>
        </p:nvCxnSpPr>
        <p:spPr bwMode="auto">
          <a:xfrm rot="5400000">
            <a:off x="2165350" y="4435391"/>
            <a:ext cx="614363" cy="307975"/>
          </a:xfrm>
          <a:prstGeom prst="curvedConnector3">
            <a:avLst>
              <a:gd name="adj1" fmla="val 50000"/>
            </a:avLst>
          </a:prstGeom>
          <a:noFill/>
          <a:ln w="3810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0" name="Straight Arrow Connector 42"/>
          <p:cNvCxnSpPr>
            <a:cxnSpLocks noChangeShapeType="1"/>
          </p:cNvCxnSpPr>
          <p:nvPr/>
        </p:nvCxnSpPr>
        <p:spPr bwMode="auto">
          <a:xfrm rot="5400000" flipH="1" flipV="1">
            <a:off x="-159543" y="4154404"/>
            <a:ext cx="3954462" cy="1587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" name="Straight Arrow Connector 43"/>
          <p:cNvCxnSpPr>
            <a:cxnSpLocks noChangeShapeType="1"/>
          </p:cNvCxnSpPr>
          <p:nvPr/>
        </p:nvCxnSpPr>
        <p:spPr bwMode="auto">
          <a:xfrm>
            <a:off x="1643856" y="5902242"/>
            <a:ext cx="4016375" cy="1587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31" name="矩形 3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35" name="TextBox 40"/>
          <p:cNvSpPr txBox="1">
            <a:spLocks noChangeArrowheads="1"/>
          </p:cNvSpPr>
          <p:nvPr/>
        </p:nvSpPr>
        <p:spPr bwMode="auto">
          <a:xfrm>
            <a:off x="2728119" y="1556460"/>
            <a:ext cx="15808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altLang="zh-CN" sz="2000" b="1" dirty="0"/>
              <a:t>VQ C</a:t>
            </a:r>
            <a:r>
              <a:rPr lang="en-US" altLang="zh-CN" sz="2000" b="1" dirty="0">
                <a:solidFill>
                  <a:srgbClr val="000000"/>
                </a:solidFill>
              </a:rPr>
              <a:t>oding </a:t>
            </a:r>
            <a:endParaRPr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970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</a:t>
            </a:r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3"/>
          <p:cNvGrpSpPr>
            <a:grpSpLocks/>
          </p:cNvGrpSpPr>
          <p:nvPr/>
        </p:nvGrpSpPr>
        <p:grpSpPr bwMode="auto">
          <a:xfrm>
            <a:off x="2489994" y="2516897"/>
            <a:ext cx="230187" cy="230188"/>
            <a:chOff x="1380755" y="894271"/>
            <a:chExt cx="5307150" cy="495603"/>
          </a:xfrm>
        </p:grpSpPr>
        <p:cxnSp>
          <p:nvCxnSpPr>
            <p:cNvPr id="58" name="Straight Connector 4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9" name="Straight Connector 5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" name="Group 6"/>
          <p:cNvGrpSpPr>
            <a:grpSpLocks/>
          </p:cNvGrpSpPr>
          <p:nvPr/>
        </p:nvGrpSpPr>
        <p:grpSpPr bwMode="auto">
          <a:xfrm>
            <a:off x="2183606" y="5012447"/>
            <a:ext cx="230188" cy="230188"/>
            <a:chOff x="1380755" y="894271"/>
            <a:chExt cx="5307150" cy="495603"/>
          </a:xfrm>
        </p:grpSpPr>
        <p:cxnSp>
          <p:nvCxnSpPr>
            <p:cNvPr id="56" name="Straight Connector 7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7" name="Straight Connector 8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" name="Group 16"/>
          <p:cNvGrpSpPr>
            <a:grpSpLocks/>
          </p:cNvGrpSpPr>
          <p:nvPr/>
        </p:nvGrpSpPr>
        <p:grpSpPr bwMode="auto">
          <a:xfrm>
            <a:off x="4487069" y="3707522"/>
            <a:ext cx="230187" cy="230188"/>
            <a:chOff x="1380755" y="894271"/>
            <a:chExt cx="5307150" cy="495603"/>
          </a:xfrm>
        </p:grpSpPr>
        <p:cxnSp>
          <p:nvCxnSpPr>
            <p:cNvPr id="54" name="Straight Connector 17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5" name="Straight Connector 18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6" name="TextBox 32"/>
          <p:cNvSpPr txBox="1">
            <a:spLocks noChangeArrowheads="1"/>
          </p:cNvSpPr>
          <p:nvPr/>
        </p:nvSpPr>
        <p:spPr bwMode="auto">
          <a:xfrm>
            <a:off x="2759869" y="2401010"/>
            <a:ext cx="11657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Centroid 1</a:t>
            </a:r>
          </a:p>
        </p:txBody>
      </p:sp>
      <p:grpSp>
        <p:nvGrpSpPr>
          <p:cNvPr id="17" name="Group 35"/>
          <p:cNvGrpSpPr>
            <a:grpSpLocks/>
          </p:cNvGrpSpPr>
          <p:nvPr/>
        </p:nvGrpSpPr>
        <p:grpSpPr bwMode="auto">
          <a:xfrm>
            <a:off x="2510631" y="3937710"/>
            <a:ext cx="230188" cy="230187"/>
            <a:chOff x="1380755" y="894271"/>
            <a:chExt cx="5307150" cy="495603"/>
          </a:xfrm>
        </p:grpSpPr>
        <p:cxnSp>
          <p:nvCxnSpPr>
            <p:cNvPr id="52" name="Straight Connector 36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3" name="Straight Connector 37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8" name="TextBox 38"/>
          <p:cNvSpPr txBox="1">
            <a:spLocks noChangeArrowheads="1"/>
          </p:cNvSpPr>
          <p:nvPr/>
        </p:nvSpPr>
        <p:spPr bwMode="auto">
          <a:xfrm>
            <a:off x="4410869" y="4052010"/>
            <a:ext cx="11657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Centroid 2</a:t>
            </a:r>
          </a:p>
        </p:txBody>
      </p:sp>
      <p:sp>
        <p:nvSpPr>
          <p:cNvPr id="19" name="TextBox 39"/>
          <p:cNvSpPr txBox="1">
            <a:spLocks noChangeArrowheads="1"/>
          </p:cNvSpPr>
          <p:nvPr/>
        </p:nvSpPr>
        <p:spPr bwMode="auto">
          <a:xfrm>
            <a:off x="1913731" y="5320422"/>
            <a:ext cx="11657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Centroid 3</a:t>
            </a:r>
          </a:p>
        </p:txBody>
      </p:sp>
      <p:sp>
        <p:nvSpPr>
          <p:cNvPr id="20" name="TextBox 40"/>
          <p:cNvSpPr txBox="1">
            <a:spLocks noChangeArrowheads="1"/>
          </p:cNvSpPr>
          <p:nvPr/>
        </p:nvSpPr>
        <p:spPr bwMode="auto">
          <a:xfrm>
            <a:off x="2728119" y="1556460"/>
            <a:ext cx="15808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altLang="zh-CN" sz="2000" b="1" dirty="0"/>
              <a:t>VQ C</a:t>
            </a:r>
            <a:r>
              <a:rPr lang="en-US" altLang="zh-CN" sz="2000" b="1" dirty="0">
                <a:solidFill>
                  <a:srgbClr val="000000"/>
                </a:solidFill>
              </a:rPr>
              <a:t>oding </a:t>
            </a:r>
            <a:endParaRPr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Arrow Connector 42"/>
          <p:cNvCxnSpPr>
            <a:cxnSpLocks noChangeShapeType="1"/>
          </p:cNvCxnSpPr>
          <p:nvPr/>
        </p:nvCxnSpPr>
        <p:spPr bwMode="auto">
          <a:xfrm rot="5400000" flipH="1" flipV="1">
            <a:off x="-159543" y="4225047"/>
            <a:ext cx="3954462" cy="1587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Straight Arrow Connector 43"/>
          <p:cNvCxnSpPr>
            <a:cxnSpLocks noChangeShapeType="1"/>
          </p:cNvCxnSpPr>
          <p:nvPr/>
        </p:nvCxnSpPr>
        <p:spPr bwMode="auto">
          <a:xfrm>
            <a:off x="1643856" y="5972885"/>
            <a:ext cx="4016375" cy="1587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Curved Connector 47"/>
          <p:cNvCxnSpPr>
            <a:cxnSpLocks noChangeShapeType="1"/>
          </p:cNvCxnSpPr>
          <p:nvPr/>
        </p:nvCxnSpPr>
        <p:spPr bwMode="auto">
          <a:xfrm rot="5400000">
            <a:off x="2165350" y="4435391"/>
            <a:ext cx="614363" cy="307975"/>
          </a:xfrm>
          <a:prstGeom prst="curvedConnector3">
            <a:avLst>
              <a:gd name="adj1" fmla="val 50000"/>
            </a:avLst>
          </a:prstGeom>
          <a:noFill/>
          <a:ln w="3810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" name="Group 59"/>
          <p:cNvGrpSpPr>
            <a:grpSpLocks/>
          </p:cNvGrpSpPr>
          <p:nvPr/>
        </p:nvGrpSpPr>
        <p:grpSpPr bwMode="auto">
          <a:xfrm>
            <a:off x="8052594" y="2513722"/>
            <a:ext cx="231775" cy="231775"/>
            <a:chOff x="1380755" y="894271"/>
            <a:chExt cx="5307150" cy="495603"/>
          </a:xfrm>
        </p:grpSpPr>
        <p:cxnSp>
          <p:nvCxnSpPr>
            <p:cNvPr id="50" name="Straight Connector 60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" name="Straight Connector 61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7" name="Group 62"/>
          <p:cNvGrpSpPr>
            <a:grpSpLocks/>
          </p:cNvGrpSpPr>
          <p:nvPr/>
        </p:nvGrpSpPr>
        <p:grpSpPr bwMode="auto">
          <a:xfrm>
            <a:off x="7746206" y="5010860"/>
            <a:ext cx="230188" cy="230187"/>
            <a:chOff x="1380755" y="894271"/>
            <a:chExt cx="5307150" cy="495603"/>
          </a:xfrm>
        </p:grpSpPr>
        <p:cxnSp>
          <p:nvCxnSpPr>
            <p:cNvPr id="48" name="Straight Connector 63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9" name="Straight Connector 64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8" name="Group 65"/>
          <p:cNvGrpSpPr>
            <a:grpSpLocks/>
          </p:cNvGrpSpPr>
          <p:nvPr/>
        </p:nvGrpSpPr>
        <p:grpSpPr bwMode="auto">
          <a:xfrm>
            <a:off x="10049669" y="3704347"/>
            <a:ext cx="231775" cy="230188"/>
            <a:chOff x="1380755" y="894271"/>
            <a:chExt cx="5307150" cy="495603"/>
          </a:xfrm>
        </p:grpSpPr>
        <p:cxnSp>
          <p:nvCxnSpPr>
            <p:cNvPr id="46" name="Straight Connector 66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Straight Connector 67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9" name="TextBox 68"/>
          <p:cNvSpPr txBox="1"/>
          <p:nvPr/>
        </p:nvSpPr>
        <p:spPr>
          <a:xfrm>
            <a:off x="8385365" y="2347992"/>
            <a:ext cx="10118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100000"/>
              </a:spcBef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Basis</a:t>
            </a:r>
            <a:r>
              <a:rPr lang="en-US" dirty="0">
                <a:cs typeface="+mn-cs"/>
              </a:rPr>
              <a:t> </a:t>
            </a:r>
            <a:r>
              <a:rPr lang="en-US" sz="2400" kern="0" dirty="0">
                <a:latin typeface="Symbol" pitchFamily="18" charset="2"/>
                <a:cs typeface="+mn-cs"/>
              </a:rPr>
              <a:t>f</a:t>
            </a:r>
            <a:r>
              <a:rPr lang="en-US" sz="2400" kern="0" baseline="-25000" dirty="0">
                <a:latin typeface="Symbol" pitchFamily="18" charset="2"/>
                <a:cs typeface="+mn-cs"/>
              </a:rPr>
              <a:t>1</a:t>
            </a:r>
            <a:endParaRPr lang="en-US" sz="2400" dirty="0">
              <a:cs typeface="+mn-cs"/>
            </a:endParaRPr>
          </a:p>
        </p:txBody>
      </p:sp>
      <p:grpSp>
        <p:nvGrpSpPr>
          <p:cNvPr id="30" name="Group 69"/>
          <p:cNvGrpSpPr>
            <a:grpSpLocks/>
          </p:cNvGrpSpPr>
          <p:nvPr/>
        </p:nvGrpSpPr>
        <p:grpSpPr bwMode="auto">
          <a:xfrm>
            <a:off x="7974806" y="4129797"/>
            <a:ext cx="230188" cy="230188"/>
            <a:chOff x="1380755" y="894271"/>
            <a:chExt cx="5307150" cy="495603"/>
          </a:xfrm>
        </p:grpSpPr>
        <p:cxnSp>
          <p:nvCxnSpPr>
            <p:cNvPr id="44" name="Straight Connector 70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5" name="Straight Connector 71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1" name="TextBox 74"/>
          <p:cNvSpPr txBox="1">
            <a:spLocks noChangeArrowheads="1"/>
          </p:cNvSpPr>
          <p:nvPr/>
        </p:nvSpPr>
        <p:spPr bwMode="auto">
          <a:xfrm>
            <a:off x="7984331" y="1554872"/>
            <a:ext cx="171553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Sparse coding</a:t>
            </a:r>
          </a:p>
        </p:txBody>
      </p:sp>
      <p:cxnSp>
        <p:nvCxnSpPr>
          <p:cNvPr id="32" name="Straight Arrow Connector 75"/>
          <p:cNvCxnSpPr>
            <a:cxnSpLocks noChangeShapeType="1"/>
          </p:cNvCxnSpPr>
          <p:nvPr/>
        </p:nvCxnSpPr>
        <p:spPr bwMode="auto">
          <a:xfrm rot="5400000" flipH="1" flipV="1">
            <a:off x="5403056" y="4223460"/>
            <a:ext cx="3954463" cy="1587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Arrow Connector 76"/>
          <p:cNvCxnSpPr>
            <a:cxnSpLocks noChangeShapeType="1"/>
          </p:cNvCxnSpPr>
          <p:nvPr/>
        </p:nvCxnSpPr>
        <p:spPr bwMode="auto">
          <a:xfrm>
            <a:off x="7206456" y="5971297"/>
            <a:ext cx="4016375" cy="1588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TextBox 80"/>
          <p:cNvSpPr txBox="1"/>
          <p:nvPr/>
        </p:nvSpPr>
        <p:spPr>
          <a:xfrm>
            <a:off x="10320489" y="3567372"/>
            <a:ext cx="10118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100000"/>
              </a:spcBef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Basis</a:t>
            </a:r>
            <a:r>
              <a:rPr lang="en-US" dirty="0">
                <a:cs typeface="+mn-cs"/>
              </a:rPr>
              <a:t> </a:t>
            </a:r>
            <a:r>
              <a:rPr lang="en-US" sz="2400" kern="0" dirty="0">
                <a:latin typeface="Symbol" pitchFamily="18" charset="2"/>
                <a:cs typeface="+mn-cs"/>
              </a:rPr>
              <a:t>f</a:t>
            </a:r>
            <a:r>
              <a:rPr lang="en-US" sz="2400" kern="0" baseline="-25000" dirty="0">
                <a:latin typeface="Symbol" pitchFamily="18" charset="2"/>
                <a:cs typeface="+mn-cs"/>
              </a:rPr>
              <a:t>2</a:t>
            </a:r>
            <a:endParaRPr lang="en-US" sz="2000" dirty="0">
              <a:cs typeface="+mn-cs"/>
            </a:endParaRPr>
          </a:p>
        </p:txBody>
      </p:sp>
      <p:sp>
        <p:nvSpPr>
          <p:cNvPr id="38" name="TextBox 81"/>
          <p:cNvSpPr txBox="1"/>
          <p:nvPr/>
        </p:nvSpPr>
        <p:spPr>
          <a:xfrm>
            <a:off x="7516813" y="5308221"/>
            <a:ext cx="10118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100000"/>
              </a:spcBef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Basis</a:t>
            </a:r>
            <a:r>
              <a:rPr lang="en-US" dirty="0">
                <a:cs typeface="+mn-cs"/>
              </a:rPr>
              <a:t> </a:t>
            </a:r>
            <a:r>
              <a:rPr lang="en-US" sz="2400" kern="0" dirty="0">
                <a:latin typeface="Symbol" pitchFamily="18" charset="2"/>
                <a:cs typeface="+mn-cs"/>
              </a:rPr>
              <a:t>f</a:t>
            </a:r>
            <a:r>
              <a:rPr lang="en-US" sz="2400" kern="0" baseline="-25000" dirty="0">
                <a:latin typeface="Symbol" pitchFamily="18" charset="2"/>
                <a:cs typeface="+mn-cs"/>
              </a:rPr>
              <a:t>3</a:t>
            </a:r>
            <a:endParaRPr lang="en-US" sz="2400" dirty="0">
              <a:cs typeface="+mn-cs"/>
            </a:endParaRPr>
          </a:p>
        </p:txBody>
      </p:sp>
      <p:cxnSp>
        <p:nvCxnSpPr>
          <p:cNvPr id="39" name="Straight Arrow Connector 85"/>
          <p:cNvCxnSpPr>
            <a:cxnSpLocks noChangeShapeType="1"/>
          </p:cNvCxnSpPr>
          <p:nvPr/>
        </p:nvCxnSpPr>
        <p:spPr bwMode="auto">
          <a:xfrm rot="5400000" flipH="1" flipV="1">
            <a:off x="7648576" y="4570328"/>
            <a:ext cx="690562" cy="269875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" name="Straight Arrow Connector 86"/>
          <p:cNvCxnSpPr>
            <a:cxnSpLocks noChangeShapeType="1"/>
          </p:cNvCxnSpPr>
          <p:nvPr/>
        </p:nvCxnSpPr>
        <p:spPr bwMode="auto">
          <a:xfrm rot="5400000" flipH="1" flipV="1">
            <a:off x="7456488" y="3419391"/>
            <a:ext cx="1420812" cy="76200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Arrow Connector 89"/>
          <p:cNvCxnSpPr>
            <a:cxnSpLocks noChangeShapeType="1"/>
          </p:cNvCxnSpPr>
          <p:nvPr/>
        </p:nvCxnSpPr>
        <p:spPr bwMode="auto">
          <a:xfrm flipV="1">
            <a:off x="8281194" y="3821822"/>
            <a:ext cx="1844675" cy="460375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0" name="Straight Arrow Connector 42"/>
          <p:cNvCxnSpPr>
            <a:cxnSpLocks noChangeShapeType="1"/>
          </p:cNvCxnSpPr>
          <p:nvPr/>
        </p:nvCxnSpPr>
        <p:spPr bwMode="auto">
          <a:xfrm rot="5400000" flipH="1" flipV="1">
            <a:off x="-159543" y="4154404"/>
            <a:ext cx="3954462" cy="1587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" name="Straight Arrow Connector 43"/>
          <p:cNvCxnSpPr>
            <a:cxnSpLocks noChangeShapeType="1"/>
          </p:cNvCxnSpPr>
          <p:nvPr/>
        </p:nvCxnSpPr>
        <p:spPr bwMode="auto">
          <a:xfrm>
            <a:off x="1643856" y="5902242"/>
            <a:ext cx="4016375" cy="1587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Straight Arrow Connector 75"/>
          <p:cNvCxnSpPr>
            <a:cxnSpLocks noChangeShapeType="1"/>
          </p:cNvCxnSpPr>
          <p:nvPr/>
        </p:nvCxnSpPr>
        <p:spPr bwMode="auto">
          <a:xfrm rot="5400000" flipH="1" flipV="1">
            <a:off x="5403056" y="4152817"/>
            <a:ext cx="3954463" cy="1587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Straight Arrow Connector 76"/>
          <p:cNvCxnSpPr>
            <a:cxnSpLocks noChangeShapeType="1"/>
          </p:cNvCxnSpPr>
          <p:nvPr/>
        </p:nvCxnSpPr>
        <p:spPr bwMode="auto">
          <a:xfrm>
            <a:off x="7206456" y="5900654"/>
            <a:ext cx="4016375" cy="1588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Straight Arrow Connector 86"/>
          <p:cNvCxnSpPr>
            <a:cxnSpLocks noChangeShapeType="1"/>
          </p:cNvCxnSpPr>
          <p:nvPr/>
        </p:nvCxnSpPr>
        <p:spPr bwMode="auto">
          <a:xfrm rot="5400000" flipH="1" flipV="1">
            <a:off x="7427913" y="3386848"/>
            <a:ext cx="1420812" cy="762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5" name="Straight Arrow Connector 89"/>
          <p:cNvCxnSpPr>
            <a:cxnSpLocks noChangeShapeType="1"/>
          </p:cNvCxnSpPr>
          <p:nvPr/>
        </p:nvCxnSpPr>
        <p:spPr bwMode="auto">
          <a:xfrm flipV="1">
            <a:off x="8243094" y="3817854"/>
            <a:ext cx="1844675" cy="460375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" name="Straight Arrow Connector 85"/>
          <p:cNvCxnSpPr>
            <a:cxnSpLocks noChangeShapeType="1"/>
          </p:cNvCxnSpPr>
          <p:nvPr/>
        </p:nvCxnSpPr>
        <p:spPr bwMode="auto">
          <a:xfrm rot="5400000" flipH="1" flipV="1">
            <a:off x="7623174" y="4565566"/>
            <a:ext cx="690562" cy="269875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69" name="矩形 68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0" name="矩形 69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574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3"/>
          <p:cNvGrpSpPr>
            <a:grpSpLocks/>
          </p:cNvGrpSpPr>
          <p:nvPr/>
        </p:nvGrpSpPr>
        <p:grpSpPr bwMode="auto">
          <a:xfrm>
            <a:off x="2489994" y="2516897"/>
            <a:ext cx="230187" cy="230188"/>
            <a:chOff x="1380755" y="894271"/>
            <a:chExt cx="5307150" cy="495603"/>
          </a:xfrm>
        </p:grpSpPr>
        <p:cxnSp>
          <p:nvCxnSpPr>
            <p:cNvPr id="58" name="Straight Connector 4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9" name="Straight Connector 5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" name="Group 6"/>
          <p:cNvGrpSpPr>
            <a:grpSpLocks/>
          </p:cNvGrpSpPr>
          <p:nvPr/>
        </p:nvGrpSpPr>
        <p:grpSpPr bwMode="auto">
          <a:xfrm>
            <a:off x="2183606" y="5012447"/>
            <a:ext cx="230188" cy="230188"/>
            <a:chOff x="1380755" y="894271"/>
            <a:chExt cx="5307150" cy="495603"/>
          </a:xfrm>
        </p:grpSpPr>
        <p:cxnSp>
          <p:nvCxnSpPr>
            <p:cNvPr id="56" name="Straight Connector 7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7" name="Straight Connector 8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5" name="Group 16"/>
          <p:cNvGrpSpPr>
            <a:grpSpLocks/>
          </p:cNvGrpSpPr>
          <p:nvPr/>
        </p:nvGrpSpPr>
        <p:grpSpPr bwMode="auto">
          <a:xfrm>
            <a:off x="4487069" y="3707522"/>
            <a:ext cx="230187" cy="230188"/>
            <a:chOff x="1380755" y="894271"/>
            <a:chExt cx="5307150" cy="495603"/>
          </a:xfrm>
        </p:grpSpPr>
        <p:cxnSp>
          <p:nvCxnSpPr>
            <p:cNvPr id="54" name="Straight Connector 17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5" name="Straight Connector 18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6" name="TextBox 32"/>
          <p:cNvSpPr txBox="1">
            <a:spLocks noChangeArrowheads="1"/>
          </p:cNvSpPr>
          <p:nvPr/>
        </p:nvSpPr>
        <p:spPr bwMode="auto">
          <a:xfrm>
            <a:off x="2759869" y="2401010"/>
            <a:ext cx="11657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Centroid 1</a:t>
            </a:r>
          </a:p>
        </p:txBody>
      </p:sp>
      <p:grpSp>
        <p:nvGrpSpPr>
          <p:cNvPr id="17" name="Group 35"/>
          <p:cNvGrpSpPr>
            <a:grpSpLocks/>
          </p:cNvGrpSpPr>
          <p:nvPr/>
        </p:nvGrpSpPr>
        <p:grpSpPr bwMode="auto">
          <a:xfrm>
            <a:off x="2510631" y="3937710"/>
            <a:ext cx="230188" cy="230187"/>
            <a:chOff x="1380755" y="894271"/>
            <a:chExt cx="5307150" cy="495603"/>
          </a:xfrm>
        </p:grpSpPr>
        <p:cxnSp>
          <p:nvCxnSpPr>
            <p:cNvPr id="52" name="Straight Connector 36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3" name="Straight Connector 37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8" name="TextBox 38"/>
          <p:cNvSpPr txBox="1">
            <a:spLocks noChangeArrowheads="1"/>
          </p:cNvSpPr>
          <p:nvPr/>
        </p:nvSpPr>
        <p:spPr bwMode="auto">
          <a:xfrm>
            <a:off x="4410869" y="4052010"/>
            <a:ext cx="11657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Centroid 2</a:t>
            </a:r>
          </a:p>
        </p:txBody>
      </p:sp>
      <p:sp>
        <p:nvSpPr>
          <p:cNvPr id="19" name="TextBox 39"/>
          <p:cNvSpPr txBox="1">
            <a:spLocks noChangeArrowheads="1"/>
          </p:cNvSpPr>
          <p:nvPr/>
        </p:nvSpPr>
        <p:spPr bwMode="auto">
          <a:xfrm>
            <a:off x="1913731" y="5320422"/>
            <a:ext cx="11657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Centroid 3</a:t>
            </a:r>
          </a:p>
        </p:txBody>
      </p:sp>
      <p:sp>
        <p:nvSpPr>
          <p:cNvPr id="20" name="TextBox 40"/>
          <p:cNvSpPr txBox="1">
            <a:spLocks noChangeArrowheads="1"/>
          </p:cNvSpPr>
          <p:nvPr/>
        </p:nvSpPr>
        <p:spPr bwMode="auto">
          <a:xfrm>
            <a:off x="2728119" y="1556460"/>
            <a:ext cx="158088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r>
              <a:rPr lang="en-US" altLang="zh-CN" sz="2000" b="1" dirty="0"/>
              <a:t>VQ C</a:t>
            </a:r>
            <a:r>
              <a:rPr lang="en-US" altLang="zh-CN" sz="2000" b="1" dirty="0">
                <a:solidFill>
                  <a:srgbClr val="000000"/>
                </a:solidFill>
              </a:rPr>
              <a:t>oding </a:t>
            </a:r>
            <a:endParaRPr lang="en-US" altLang="zh-C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Arrow Connector 42"/>
          <p:cNvCxnSpPr>
            <a:cxnSpLocks noChangeShapeType="1"/>
          </p:cNvCxnSpPr>
          <p:nvPr/>
        </p:nvCxnSpPr>
        <p:spPr bwMode="auto">
          <a:xfrm rot="5400000" flipH="1" flipV="1">
            <a:off x="-159543" y="4225047"/>
            <a:ext cx="3954462" cy="1587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2" name="Straight Arrow Connector 43"/>
          <p:cNvCxnSpPr>
            <a:cxnSpLocks noChangeShapeType="1"/>
          </p:cNvCxnSpPr>
          <p:nvPr/>
        </p:nvCxnSpPr>
        <p:spPr bwMode="auto">
          <a:xfrm>
            <a:off x="1643856" y="5972885"/>
            <a:ext cx="4016375" cy="1587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Curved Connector 47"/>
          <p:cNvCxnSpPr>
            <a:cxnSpLocks noChangeShapeType="1"/>
          </p:cNvCxnSpPr>
          <p:nvPr/>
        </p:nvCxnSpPr>
        <p:spPr bwMode="auto">
          <a:xfrm rot="5400000">
            <a:off x="2165350" y="4435391"/>
            <a:ext cx="614363" cy="307975"/>
          </a:xfrm>
          <a:prstGeom prst="curvedConnector3">
            <a:avLst>
              <a:gd name="adj1" fmla="val 50000"/>
            </a:avLst>
          </a:prstGeom>
          <a:noFill/>
          <a:ln w="38100" algn="ctr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6" name="Group 59"/>
          <p:cNvGrpSpPr>
            <a:grpSpLocks/>
          </p:cNvGrpSpPr>
          <p:nvPr/>
        </p:nvGrpSpPr>
        <p:grpSpPr bwMode="auto">
          <a:xfrm>
            <a:off x="8052594" y="2513722"/>
            <a:ext cx="231775" cy="231775"/>
            <a:chOff x="1380755" y="894271"/>
            <a:chExt cx="5307150" cy="495603"/>
          </a:xfrm>
        </p:grpSpPr>
        <p:cxnSp>
          <p:nvCxnSpPr>
            <p:cNvPr id="50" name="Straight Connector 60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" name="Straight Connector 61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7" name="Group 62"/>
          <p:cNvGrpSpPr>
            <a:grpSpLocks/>
          </p:cNvGrpSpPr>
          <p:nvPr/>
        </p:nvGrpSpPr>
        <p:grpSpPr bwMode="auto">
          <a:xfrm>
            <a:off x="7746206" y="5010860"/>
            <a:ext cx="230188" cy="230187"/>
            <a:chOff x="1380755" y="894271"/>
            <a:chExt cx="5307150" cy="495603"/>
          </a:xfrm>
        </p:grpSpPr>
        <p:cxnSp>
          <p:nvCxnSpPr>
            <p:cNvPr id="48" name="Straight Connector 63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9" name="Straight Connector 64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8" name="Group 65"/>
          <p:cNvGrpSpPr>
            <a:grpSpLocks/>
          </p:cNvGrpSpPr>
          <p:nvPr/>
        </p:nvGrpSpPr>
        <p:grpSpPr bwMode="auto">
          <a:xfrm>
            <a:off x="10049669" y="3704347"/>
            <a:ext cx="231775" cy="230188"/>
            <a:chOff x="1380755" y="894271"/>
            <a:chExt cx="5307150" cy="495603"/>
          </a:xfrm>
        </p:grpSpPr>
        <p:cxnSp>
          <p:nvCxnSpPr>
            <p:cNvPr id="46" name="Straight Connector 66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Straight Connector 67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00B0F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9" name="TextBox 68"/>
          <p:cNvSpPr txBox="1"/>
          <p:nvPr/>
        </p:nvSpPr>
        <p:spPr>
          <a:xfrm>
            <a:off x="8385365" y="2347992"/>
            <a:ext cx="10118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100000"/>
              </a:spcBef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Basis</a:t>
            </a:r>
            <a:r>
              <a:rPr lang="en-US" dirty="0">
                <a:cs typeface="+mn-cs"/>
              </a:rPr>
              <a:t> </a:t>
            </a:r>
            <a:r>
              <a:rPr lang="en-US" sz="2400" kern="0" dirty="0">
                <a:latin typeface="Symbol" pitchFamily="18" charset="2"/>
                <a:cs typeface="+mn-cs"/>
              </a:rPr>
              <a:t>f</a:t>
            </a:r>
            <a:r>
              <a:rPr lang="en-US" sz="2400" kern="0" baseline="-25000" dirty="0">
                <a:latin typeface="Symbol" pitchFamily="18" charset="2"/>
                <a:cs typeface="+mn-cs"/>
              </a:rPr>
              <a:t>1</a:t>
            </a:r>
            <a:endParaRPr lang="en-US" sz="2400" dirty="0">
              <a:cs typeface="+mn-cs"/>
            </a:endParaRPr>
          </a:p>
        </p:txBody>
      </p:sp>
      <p:grpSp>
        <p:nvGrpSpPr>
          <p:cNvPr id="30" name="Group 69"/>
          <p:cNvGrpSpPr>
            <a:grpSpLocks/>
          </p:cNvGrpSpPr>
          <p:nvPr/>
        </p:nvGrpSpPr>
        <p:grpSpPr bwMode="auto">
          <a:xfrm>
            <a:off x="7974806" y="4129797"/>
            <a:ext cx="230188" cy="230188"/>
            <a:chOff x="1380755" y="894271"/>
            <a:chExt cx="5307150" cy="495603"/>
          </a:xfrm>
        </p:grpSpPr>
        <p:cxnSp>
          <p:nvCxnSpPr>
            <p:cNvPr id="44" name="Straight Connector 70"/>
            <p:cNvCxnSpPr>
              <a:cxnSpLocks noChangeShapeType="1"/>
            </p:cNvCxnSpPr>
            <p:nvPr/>
          </p:nvCxnSpPr>
          <p:spPr bwMode="auto">
            <a:xfrm>
              <a:off x="1380755" y="894271"/>
              <a:ext cx="5303521" cy="457200"/>
            </a:xfrm>
            <a:prstGeom prst="line">
              <a:avLst/>
            </a:prstGeom>
            <a:noFill/>
            <a:ln w="5715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5" name="Straight Connector 71"/>
            <p:cNvCxnSpPr>
              <a:cxnSpLocks noChangeShapeType="1"/>
            </p:cNvCxnSpPr>
            <p:nvPr/>
          </p:nvCxnSpPr>
          <p:spPr bwMode="auto">
            <a:xfrm flipV="1">
              <a:off x="1384385" y="932674"/>
              <a:ext cx="5303520" cy="457200"/>
            </a:xfrm>
            <a:prstGeom prst="line">
              <a:avLst/>
            </a:prstGeom>
            <a:noFill/>
            <a:ln w="5715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1" name="TextBox 74"/>
          <p:cNvSpPr txBox="1">
            <a:spLocks noChangeArrowheads="1"/>
          </p:cNvSpPr>
          <p:nvPr/>
        </p:nvSpPr>
        <p:spPr bwMode="auto">
          <a:xfrm>
            <a:off x="7984331" y="1554872"/>
            <a:ext cx="171553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Sparse coding</a:t>
            </a:r>
          </a:p>
        </p:txBody>
      </p:sp>
      <p:cxnSp>
        <p:nvCxnSpPr>
          <p:cNvPr id="32" name="Straight Arrow Connector 75"/>
          <p:cNvCxnSpPr>
            <a:cxnSpLocks noChangeShapeType="1"/>
          </p:cNvCxnSpPr>
          <p:nvPr/>
        </p:nvCxnSpPr>
        <p:spPr bwMode="auto">
          <a:xfrm rot="5400000" flipH="1" flipV="1">
            <a:off x="5403056" y="4223460"/>
            <a:ext cx="3954463" cy="1587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Arrow Connector 76"/>
          <p:cNvCxnSpPr>
            <a:cxnSpLocks noChangeShapeType="1"/>
          </p:cNvCxnSpPr>
          <p:nvPr/>
        </p:nvCxnSpPr>
        <p:spPr bwMode="auto">
          <a:xfrm>
            <a:off x="7206456" y="5971297"/>
            <a:ext cx="4016375" cy="1588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7" name="TextBox 80"/>
          <p:cNvSpPr txBox="1"/>
          <p:nvPr/>
        </p:nvSpPr>
        <p:spPr>
          <a:xfrm>
            <a:off x="10320489" y="3567372"/>
            <a:ext cx="10118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100000"/>
              </a:spcBef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Basis</a:t>
            </a:r>
            <a:r>
              <a:rPr lang="en-US" dirty="0">
                <a:cs typeface="+mn-cs"/>
              </a:rPr>
              <a:t> </a:t>
            </a:r>
            <a:r>
              <a:rPr lang="en-US" sz="2400" kern="0" dirty="0">
                <a:latin typeface="Symbol" pitchFamily="18" charset="2"/>
                <a:cs typeface="+mn-cs"/>
              </a:rPr>
              <a:t>f</a:t>
            </a:r>
            <a:r>
              <a:rPr lang="en-US" sz="2400" kern="0" baseline="-25000" dirty="0">
                <a:latin typeface="Symbol" pitchFamily="18" charset="2"/>
                <a:cs typeface="+mn-cs"/>
              </a:rPr>
              <a:t>2</a:t>
            </a:r>
            <a:endParaRPr lang="en-US" sz="2000" dirty="0">
              <a:cs typeface="+mn-cs"/>
            </a:endParaRPr>
          </a:p>
        </p:txBody>
      </p:sp>
      <p:sp>
        <p:nvSpPr>
          <p:cNvPr id="38" name="TextBox 81"/>
          <p:cNvSpPr txBox="1"/>
          <p:nvPr/>
        </p:nvSpPr>
        <p:spPr>
          <a:xfrm>
            <a:off x="7516813" y="5308221"/>
            <a:ext cx="101181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Helvetica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100000"/>
              </a:spcBef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Basis</a:t>
            </a:r>
            <a:r>
              <a:rPr lang="en-US" dirty="0">
                <a:cs typeface="+mn-cs"/>
              </a:rPr>
              <a:t> </a:t>
            </a:r>
            <a:r>
              <a:rPr lang="en-US" sz="2400" kern="0" dirty="0">
                <a:latin typeface="Symbol" pitchFamily="18" charset="2"/>
                <a:cs typeface="+mn-cs"/>
              </a:rPr>
              <a:t>f</a:t>
            </a:r>
            <a:r>
              <a:rPr lang="en-US" sz="2400" kern="0" baseline="-25000" dirty="0">
                <a:latin typeface="Symbol" pitchFamily="18" charset="2"/>
                <a:cs typeface="+mn-cs"/>
              </a:rPr>
              <a:t>3</a:t>
            </a:r>
            <a:endParaRPr lang="en-US" sz="2400" dirty="0">
              <a:cs typeface="+mn-cs"/>
            </a:endParaRPr>
          </a:p>
        </p:txBody>
      </p:sp>
      <p:cxnSp>
        <p:nvCxnSpPr>
          <p:cNvPr id="39" name="Straight Arrow Connector 85"/>
          <p:cNvCxnSpPr>
            <a:cxnSpLocks noChangeShapeType="1"/>
          </p:cNvCxnSpPr>
          <p:nvPr/>
        </p:nvCxnSpPr>
        <p:spPr bwMode="auto">
          <a:xfrm rot="5400000" flipH="1" flipV="1">
            <a:off x="7648576" y="4570328"/>
            <a:ext cx="690562" cy="269875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" name="Straight Arrow Connector 86"/>
          <p:cNvCxnSpPr>
            <a:cxnSpLocks noChangeShapeType="1"/>
          </p:cNvCxnSpPr>
          <p:nvPr/>
        </p:nvCxnSpPr>
        <p:spPr bwMode="auto">
          <a:xfrm rot="5400000" flipH="1" flipV="1">
            <a:off x="7456488" y="3419391"/>
            <a:ext cx="1420812" cy="76200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Arrow Connector 89"/>
          <p:cNvCxnSpPr>
            <a:cxnSpLocks noChangeShapeType="1"/>
          </p:cNvCxnSpPr>
          <p:nvPr/>
        </p:nvCxnSpPr>
        <p:spPr bwMode="auto">
          <a:xfrm flipV="1">
            <a:off x="8281194" y="3821822"/>
            <a:ext cx="1844675" cy="460375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0" name="Straight Arrow Connector 42"/>
          <p:cNvCxnSpPr>
            <a:cxnSpLocks noChangeShapeType="1"/>
          </p:cNvCxnSpPr>
          <p:nvPr/>
        </p:nvCxnSpPr>
        <p:spPr bwMode="auto">
          <a:xfrm rot="5400000" flipH="1" flipV="1">
            <a:off x="-159543" y="4154404"/>
            <a:ext cx="3954462" cy="1587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" name="Straight Arrow Connector 43"/>
          <p:cNvCxnSpPr>
            <a:cxnSpLocks noChangeShapeType="1"/>
          </p:cNvCxnSpPr>
          <p:nvPr/>
        </p:nvCxnSpPr>
        <p:spPr bwMode="auto">
          <a:xfrm>
            <a:off x="1643856" y="5902242"/>
            <a:ext cx="4016375" cy="1587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" name="Straight Arrow Connector 75"/>
          <p:cNvCxnSpPr>
            <a:cxnSpLocks noChangeShapeType="1"/>
          </p:cNvCxnSpPr>
          <p:nvPr/>
        </p:nvCxnSpPr>
        <p:spPr bwMode="auto">
          <a:xfrm rot="5400000" flipH="1" flipV="1">
            <a:off x="5403056" y="4152817"/>
            <a:ext cx="3954463" cy="1587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3" name="Straight Arrow Connector 76"/>
          <p:cNvCxnSpPr>
            <a:cxnSpLocks noChangeShapeType="1"/>
          </p:cNvCxnSpPr>
          <p:nvPr/>
        </p:nvCxnSpPr>
        <p:spPr bwMode="auto">
          <a:xfrm>
            <a:off x="7206456" y="5900654"/>
            <a:ext cx="4016375" cy="1588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4" name="Straight Arrow Connector 86"/>
          <p:cNvCxnSpPr>
            <a:cxnSpLocks noChangeShapeType="1"/>
          </p:cNvCxnSpPr>
          <p:nvPr/>
        </p:nvCxnSpPr>
        <p:spPr bwMode="auto">
          <a:xfrm rot="5400000" flipH="1" flipV="1">
            <a:off x="7427913" y="3386848"/>
            <a:ext cx="1420812" cy="76200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5" name="Straight Arrow Connector 89"/>
          <p:cNvCxnSpPr>
            <a:cxnSpLocks noChangeShapeType="1"/>
          </p:cNvCxnSpPr>
          <p:nvPr/>
        </p:nvCxnSpPr>
        <p:spPr bwMode="auto">
          <a:xfrm flipV="1">
            <a:off x="8243094" y="3817854"/>
            <a:ext cx="1844675" cy="460375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6" name="Straight Arrow Connector 85"/>
          <p:cNvCxnSpPr>
            <a:cxnSpLocks noChangeShapeType="1"/>
          </p:cNvCxnSpPr>
          <p:nvPr/>
        </p:nvCxnSpPr>
        <p:spPr bwMode="auto">
          <a:xfrm rot="5400000" flipH="1" flipV="1">
            <a:off x="7623174" y="4565566"/>
            <a:ext cx="690562" cy="269875"/>
          </a:xfrm>
          <a:prstGeom prst="straightConnector1">
            <a:avLst/>
          </a:prstGeom>
          <a:noFill/>
          <a:ln w="38100" algn="ctr">
            <a:solidFill>
              <a:srgbClr val="FF0000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aphicFrame>
        <p:nvGraphicFramePr>
          <p:cNvPr id="67" name="对象 66"/>
          <p:cNvGraphicFramePr>
            <a:graphicFrameLocks noChangeAspect="1"/>
          </p:cNvGraphicFramePr>
          <p:nvPr>
            <p:extLst/>
          </p:nvPr>
        </p:nvGraphicFramePr>
        <p:xfrm>
          <a:off x="8269288" y="4508668"/>
          <a:ext cx="2732088" cy="4637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927" name="Equation" r:id="rId5" imgW="1346040" imgH="228600" progId="Equation.DSMT4">
                  <p:embed/>
                </p:oleObj>
              </mc:Choice>
              <mc:Fallback>
                <p:oleObj name="Equation" r:id="rId5" imgW="134604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269288" y="4508668"/>
                        <a:ext cx="2732088" cy="4637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8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8049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2" name="Title 1"/>
          <p:cNvSpPr txBox="1">
            <a:spLocks/>
          </p:cNvSpPr>
          <p:nvPr/>
        </p:nvSpPr>
        <p:spPr>
          <a:xfrm>
            <a:off x="887104" y="1230643"/>
            <a:ext cx="1101354" cy="6422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SAE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6604520"/>
              </p:ext>
            </p:extLst>
          </p:nvPr>
        </p:nvGraphicFramePr>
        <p:xfrm>
          <a:off x="1016001" y="2331357"/>
          <a:ext cx="6553200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49" name="Equation" r:id="rId5" imgW="2717640" imgH="482400" progId="Equation.DSMT4">
                  <p:embed/>
                </p:oleObj>
              </mc:Choice>
              <mc:Fallback>
                <p:oleObj name="Equation" r:id="rId5" imgW="2717640" imgH="482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16001" y="2331357"/>
                        <a:ext cx="6553200" cy="1162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4623469"/>
              </p:ext>
            </p:extLst>
          </p:nvPr>
        </p:nvGraphicFramePr>
        <p:xfrm>
          <a:off x="2569667" y="4017814"/>
          <a:ext cx="2722474" cy="8560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50" name="Equation" r:id="rId7" imgW="1371600" imgH="431640" progId="Equation.DSMT4">
                  <p:embed/>
                </p:oleObj>
              </mc:Choice>
              <mc:Fallback>
                <p:oleObj name="Equation" r:id="rId7" imgW="13716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69667" y="4017814"/>
                        <a:ext cx="2722474" cy="8560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8457699"/>
              </p:ext>
            </p:extLst>
          </p:nvPr>
        </p:nvGraphicFramePr>
        <p:xfrm>
          <a:off x="2569667" y="5256915"/>
          <a:ext cx="3517519" cy="7324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51" name="Equation" r:id="rId9" imgW="1892160" imgH="393480" progId="Equation.DSMT4">
                  <p:embed/>
                </p:oleObj>
              </mc:Choice>
              <mc:Fallback>
                <p:oleObj name="Equation" r:id="rId9" imgW="189216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69667" y="5256915"/>
                        <a:ext cx="3517519" cy="7324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206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2" name="Title 1"/>
          <p:cNvSpPr txBox="1">
            <a:spLocks/>
          </p:cNvSpPr>
          <p:nvPr/>
        </p:nvSpPr>
        <p:spPr>
          <a:xfrm>
            <a:off x="887104" y="1230643"/>
            <a:ext cx="1101354" cy="6422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SAE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6604520"/>
              </p:ext>
            </p:extLst>
          </p:nvPr>
        </p:nvGraphicFramePr>
        <p:xfrm>
          <a:off x="1016001" y="2331357"/>
          <a:ext cx="6553200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43" name="Equation" r:id="rId5" imgW="2717640" imgH="482400" progId="Equation.DSMT4">
                  <p:embed/>
                </p:oleObj>
              </mc:Choice>
              <mc:Fallback>
                <p:oleObj name="Equation" r:id="rId5" imgW="2717640" imgH="482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16001" y="2331357"/>
                        <a:ext cx="6553200" cy="1162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4623469"/>
              </p:ext>
            </p:extLst>
          </p:nvPr>
        </p:nvGraphicFramePr>
        <p:xfrm>
          <a:off x="2569667" y="4017814"/>
          <a:ext cx="2722474" cy="8560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44" name="Equation" r:id="rId7" imgW="1371600" imgH="431640" progId="Equation.DSMT4">
                  <p:embed/>
                </p:oleObj>
              </mc:Choice>
              <mc:Fallback>
                <p:oleObj name="Equation" r:id="rId7" imgW="13716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69667" y="4017814"/>
                        <a:ext cx="2722474" cy="8560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8457699"/>
              </p:ext>
            </p:extLst>
          </p:nvPr>
        </p:nvGraphicFramePr>
        <p:xfrm>
          <a:off x="2569667" y="5256915"/>
          <a:ext cx="3517519" cy="7324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45" name="Equation" r:id="rId9" imgW="1892160" imgH="393480" progId="Equation.DSMT4">
                  <p:embed/>
                </p:oleObj>
              </mc:Choice>
              <mc:Fallback>
                <p:oleObj name="Equation" r:id="rId9" imgW="189216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69667" y="5256915"/>
                        <a:ext cx="3517519" cy="7324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矩形 13"/>
          <p:cNvSpPr/>
          <p:nvPr/>
        </p:nvSpPr>
        <p:spPr bwMode="auto">
          <a:xfrm>
            <a:off x="4898813" y="2368912"/>
            <a:ext cx="2455576" cy="1184263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2813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smtClean="0">
              <a:solidFill>
                <a:srgbClr val="000000"/>
              </a:solidFill>
              <a:latin typeface="Arial" charset="0"/>
              <a:ea typeface="ＭＳ Ｐゴシック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61799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5" name="矩形 14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pic>
        <p:nvPicPr>
          <p:cNvPr id="14" name="Picture 49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787" y="2480394"/>
            <a:ext cx="2251097" cy="1982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</p:spTree>
    <p:extLst>
      <p:ext uri="{BB962C8B-B14F-4D97-AF65-F5344CB8AC3E}">
        <p14:creationId xmlns:p14="http://schemas.microsoft.com/office/powerpoint/2010/main" val="3944557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2" name="Title 1"/>
          <p:cNvSpPr txBox="1">
            <a:spLocks/>
          </p:cNvSpPr>
          <p:nvPr/>
        </p:nvSpPr>
        <p:spPr>
          <a:xfrm>
            <a:off x="887104" y="1230643"/>
            <a:ext cx="1101354" cy="6422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SAE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/>
          </p:nvPr>
        </p:nvGraphicFramePr>
        <p:xfrm>
          <a:off x="1016001" y="2331357"/>
          <a:ext cx="6553200" cy="1162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548" name="Equation" r:id="rId5" imgW="2717640" imgH="482400" progId="Equation.DSMT4">
                  <p:embed/>
                </p:oleObj>
              </mc:Choice>
              <mc:Fallback>
                <p:oleObj name="Equation" r:id="rId5" imgW="2717640" imgH="482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16001" y="2331357"/>
                        <a:ext cx="6553200" cy="1162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/>
          </p:nvPr>
        </p:nvGraphicFramePr>
        <p:xfrm>
          <a:off x="2569667" y="4017814"/>
          <a:ext cx="2722474" cy="8560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549" name="Equation" r:id="rId7" imgW="1371600" imgH="431640" progId="Equation.DSMT4">
                  <p:embed/>
                </p:oleObj>
              </mc:Choice>
              <mc:Fallback>
                <p:oleObj name="Equation" r:id="rId7" imgW="13716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69667" y="4017814"/>
                        <a:ext cx="2722474" cy="8560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/>
          </p:nvPr>
        </p:nvGraphicFramePr>
        <p:xfrm>
          <a:off x="2569667" y="5256915"/>
          <a:ext cx="3517519" cy="7324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550" name="Equation" r:id="rId9" imgW="1892160" imgH="393480" progId="Equation.DSMT4">
                  <p:embed/>
                </p:oleObj>
              </mc:Choice>
              <mc:Fallback>
                <p:oleObj name="Equation" r:id="rId9" imgW="1892160" imgH="393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69667" y="5256915"/>
                        <a:ext cx="3517519" cy="7324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4199425"/>
              </p:ext>
            </p:extLst>
          </p:nvPr>
        </p:nvGraphicFramePr>
        <p:xfrm>
          <a:off x="9469391" y="4488747"/>
          <a:ext cx="562386" cy="6231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551" name="Equation" r:id="rId11" imgW="126720" imgH="139680" progId="Equation.DSMT4">
                  <p:embed/>
                </p:oleObj>
              </mc:Choice>
              <mc:Fallback>
                <p:oleObj name="Equation" r:id="rId11" imgW="126720" imgH="1396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469391" y="4488747"/>
                        <a:ext cx="562386" cy="6231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7710304"/>
              </p:ext>
            </p:extLst>
          </p:nvPr>
        </p:nvGraphicFramePr>
        <p:xfrm>
          <a:off x="9510713" y="2322648"/>
          <a:ext cx="561512" cy="7915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552" name="Equation" r:id="rId13" imgW="126720" imgH="177480" progId="Equation.DSMT4">
                  <p:embed/>
                </p:oleObj>
              </mc:Choice>
              <mc:Fallback>
                <p:oleObj name="Equation" r:id="rId13" imgW="126720" imgH="177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510713" y="2322648"/>
                        <a:ext cx="561512" cy="7915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" name="直接箭头连接符 2"/>
          <p:cNvCxnSpPr/>
          <p:nvPr/>
        </p:nvCxnSpPr>
        <p:spPr>
          <a:xfrm flipV="1">
            <a:off x="9748564" y="4116079"/>
            <a:ext cx="0" cy="341891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V="1">
            <a:off x="9757046" y="3063103"/>
            <a:ext cx="0" cy="341891"/>
          </a:xfrm>
          <a:prstGeom prst="straightConnector1">
            <a:avLst/>
          </a:prstGeom>
          <a:ln w="5715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椭圆 4"/>
          <p:cNvSpPr/>
          <p:nvPr/>
        </p:nvSpPr>
        <p:spPr>
          <a:xfrm>
            <a:off x="8153400" y="3611776"/>
            <a:ext cx="228600" cy="26755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8547826" y="3611776"/>
            <a:ext cx="228600" cy="26755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8914584" y="3611776"/>
            <a:ext cx="228600" cy="26755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9269821" y="3611776"/>
            <a:ext cx="228600" cy="26755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9623516" y="3611776"/>
            <a:ext cx="228600" cy="26755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9965690" y="3611776"/>
            <a:ext cx="228600" cy="26755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10332448" y="3611776"/>
            <a:ext cx="228600" cy="26755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10648496" y="3611776"/>
            <a:ext cx="228600" cy="26755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10991396" y="3611776"/>
            <a:ext cx="228600" cy="26755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11359696" y="3611776"/>
            <a:ext cx="228600" cy="26755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8001000" y="3538310"/>
            <a:ext cx="3701596" cy="41448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圆角矩形 36"/>
          <p:cNvSpPr/>
          <p:nvPr/>
        </p:nvSpPr>
        <p:spPr>
          <a:xfrm>
            <a:off x="7961811" y="2229758"/>
            <a:ext cx="3790496" cy="2882174"/>
          </a:xfrm>
          <a:prstGeom prst="round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`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501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</a:t>
            </a:r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view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 preferRelativeResize="0"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339" y="1980945"/>
            <a:ext cx="3096000" cy="309600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4" name="Content Placeholder 2"/>
          <p:cNvSpPr txBox="1">
            <a:spLocks/>
          </p:cNvSpPr>
          <p:nvPr/>
        </p:nvSpPr>
        <p:spPr>
          <a:xfrm>
            <a:off x="3192533" y="5512560"/>
            <a:ext cx="1536699" cy="433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sparsity</a:t>
            </a:r>
          </a:p>
        </p:txBody>
      </p:sp>
      <p:pic>
        <p:nvPicPr>
          <p:cNvPr id="3" name="图片 2"/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350" y="1980945"/>
            <a:ext cx="3096000" cy="3096000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8103098" y="5512560"/>
            <a:ext cx="1536699" cy="4330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sparsity</a:t>
            </a:r>
          </a:p>
        </p:txBody>
      </p:sp>
    </p:spTree>
    <p:extLst>
      <p:ext uri="{BB962C8B-B14F-4D97-AF65-F5344CB8AC3E}">
        <p14:creationId xmlns:p14="http://schemas.microsoft.com/office/powerpoint/2010/main" val="157436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4" name="Content Placeholder 2"/>
          <p:cNvSpPr txBox="1">
            <a:spLocks/>
          </p:cNvSpPr>
          <p:nvPr/>
        </p:nvSpPr>
        <p:spPr>
          <a:xfrm>
            <a:off x="3192533" y="5512560"/>
            <a:ext cx="1536699" cy="4330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sparsity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8103098" y="5512560"/>
            <a:ext cx="1536699" cy="4330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sparsity</a:t>
            </a:r>
          </a:p>
        </p:txBody>
      </p:sp>
      <p:pic>
        <p:nvPicPr>
          <p:cNvPr id="12" name="图片 11"/>
          <p:cNvPicPr preferRelativeResize="0"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796" y="1980945"/>
            <a:ext cx="3096000" cy="3096000"/>
          </a:xfrm>
          <a:prstGeom prst="rect">
            <a:avLst/>
          </a:prstGeom>
        </p:spPr>
      </p:pic>
      <p:pic>
        <p:nvPicPr>
          <p:cNvPr id="2" name="图片 1"/>
          <p:cNvPicPr preferRelativeResize="0">
            <a:picLocks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3447" y="1980945"/>
            <a:ext cx="3096000" cy="3096000"/>
          </a:xfrm>
          <a:prstGeom prst="rect">
            <a:avLst/>
          </a:prstGeom>
        </p:spPr>
      </p:pic>
      <p:sp>
        <p:nvSpPr>
          <p:cNvPr id="17" name="圆角矩形 16"/>
          <p:cNvSpPr/>
          <p:nvPr/>
        </p:nvSpPr>
        <p:spPr>
          <a:xfrm>
            <a:off x="5632394" y="5729064"/>
            <a:ext cx="1567542" cy="725714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Demo</a:t>
            </a:r>
            <a:endParaRPr lang="en-US" altLang="zh-CN" sz="4000" baseline="-25000" dirty="0">
              <a:latin typeface="Times New Roman" panose="02020603050405020304" pitchFamily="18" charset="0"/>
              <a:ea typeface="ＭＳ Ｐゴシック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183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2" name="Title 1"/>
          <p:cNvSpPr txBox="1">
            <a:spLocks/>
          </p:cNvSpPr>
          <p:nvPr/>
        </p:nvSpPr>
        <p:spPr>
          <a:xfrm>
            <a:off x="887103" y="1230643"/>
            <a:ext cx="1542587" cy="6422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SRBM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5238924"/>
              </p:ext>
            </p:extLst>
          </p:nvPr>
        </p:nvGraphicFramePr>
        <p:xfrm>
          <a:off x="3298825" y="2403475"/>
          <a:ext cx="4768850" cy="1223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9" name="Equation" r:id="rId5" imgW="1777680" imgH="457200" progId="Equation.DSMT4">
                  <p:embed/>
                </p:oleObj>
              </mc:Choice>
              <mc:Fallback>
                <p:oleObj name="Equation" r:id="rId5" imgW="177768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98825" y="2403475"/>
                        <a:ext cx="4768850" cy="1223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067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2" name="Title 1"/>
          <p:cNvSpPr txBox="1">
            <a:spLocks/>
          </p:cNvSpPr>
          <p:nvPr/>
        </p:nvSpPr>
        <p:spPr>
          <a:xfrm>
            <a:off x="887103" y="1230643"/>
            <a:ext cx="1542587" cy="6422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SRBM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5238924"/>
              </p:ext>
            </p:extLst>
          </p:nvPr>
        </p:nvGraphicFramePr>
        <p:xfrm>
          <a:off x="3298825" y="2403475"/>
          <a:ext cx="4768850" cy="1223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20" name="Equation" r:id="rId5" imgW="1777680" imgH="457200" progId="Equation.DSMT4">
                  <p:embed/>
                </p:oleObj>
              </mc:Choice>
              <mc:Fallback>
                <p:oleObj name="Equation" r:id="rId5" imgW="177768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98825" y="2403475"/>
                        <a:ext cx="4768850" cy="1223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3426929"/>
              </p:ext>
            </p:extLst>
          </p:nvPr>
        </p:nvGraphicFramePr>
        <p:xfrm>
          <a:off x="1481455" y="4227437"/>
          <a:ext cx="9909175" cy="142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21" name="Equation" r:id="rId7" imgW="3695400" imgH="533160" progId="Equation.DSMT4">
                  <p:embed/>
                </p:oleObj>
              </mc:Choice>
              <mc:Fallback>
                <p:oleObj name="Equation" r:id="rId7" imgW="3695400" imgH="533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81455" y="4227437"/>
                        <a:ext cx="9909175" cy="1428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/>
          <p:cNvSpPr/>
          <p:nvPr/>
        </p:nvSpPr>
        <p:spPr bwMode="auto">
          <a:xfrm>
            <a:off x="6522132" y="4275652"/>
            <a:ext cx="4633548" cy="1380535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2813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smtClean="0">
              <a:solidFill>
                <a:srgbClr val="000000"/>
              </a:solidFill>
              <a:latin typeface="Arial" charset="0"/>
              <a:ea typeface="ＭＳ Ｐゴシック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5475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Broader view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1" name="矩形 1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2" name="Title 1"/>
          <p:cNvSpPr txBox="1">
            <a:spLocks/>
          </p:cNvSpPr>
          <p:nvPr/>
        </p:nvSpPr>
        <p:spPr>
          <a:xfrm>
            <a:off x="887103" y="1230643"/>
            <a:ext cx="1542587" cy="6422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SRBM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9164" y="2045478"/>
            <a:ext cx="2421496" cy="202400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0403" y="2045478"/>
            <a:ext cx="2536302" cy="2039978"/>
          </a:xfrm>
          <a:prstGeom prst="rect">
            <a:avLst/>
          </a:prstGeom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9986332" y="2663793"/>
            <a:ext cx="1542587" cy="6422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V1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6001" y="4465608"/>
            <a:ext cx="2904043" cy="166910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1127" y="4465608"/>
            <a:ext cx="2904043" cy="166910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56461" y="4465608"/>
            <a:ext cx="2904042" cy="1669101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10055103" y="4880714"/>
            <a:ext cx="1542587" cy="64222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V2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355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38834" y="1031071"/>
            <a:ext cx="361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1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262068" y="2118031"/>
            <a:ext cx="40390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 smtClean="0">
                <a:solidFill>
                  <a:srgbClr val="519CD6"/>
                </a:solidFill>
                <a:latin typeface="Helvetica LT Std" panose="020B0504020202020204" pitchFamily="34" charset="0"/>
                <a:ea typeface="Hiragino Sans GB W3" panose="020B0300000000000000" pitchFamily="34" charset="-122"/>
              </a:rPr>
              <a:t>4</a:t>
            </a:r>
            <a:endParaRPr lang="zh-CN" altLang="en-US" sz="11500" b="1" dirty="0">
              <a:solidFill>
                <a:srgbClr val="519CD6"/>
              </a:solidFill>
              <a:latin typeface="Helvetica LT Std" panose="020B050402020202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214748" y="3997605"/>
            <a:ext cx="5776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2222633" y="2248658"/>
            <a:ext cx="2542903" cy="2823396"/>
            <a:chOff x="907956" y="1083233"/>
            <a:chExt cx="2542903" cy="2823396"/>
          </a:xfrm>
        </p:grpSpPr>
        <p:sp>
          <p:nvSpPr>
            <p:cNvPr id="47" name="圆角矩形 46"/>
            <p:cNvSpPr/>
            <p:nvPr/>
          </p:nvSpPr>
          <p:spPr>
            <a:xfrm>
              <a:off x="907956" y="1083233"/>
              <a:ext cx="2542903" cy="2542903"/>
            </a:xfrm>
            <a:prstGeom prst="roundRect">
              <a:avLst>
                <a:gd name="adj" fmla="val 7763"/>
              </a:avLst>
            </a:prstGeom>
            <a:solidFill>
              <a:srgbClr val="519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/>
          </p:nvSpPr>
          <p:spPr>
            <a:xfrm rot="2700000">
              <a:off x="1354021" y="1945953"/>
              <a:ext cx="2386795" cy="1534558"/>
            </a:xfrm>
            <a:custGeom>
              <a:avLst/>
              <a:gdLst>
                <a:gd name="connsiteX0" fmla="*/ 0 w 2386795"/>
                <a:gd name="connsiteY0" fmla="*/ 0 h 1534558"/>
                <a:gd name="connsiteX1" fmla="*/ 1712713 w 2386795"/>
                <a:gd name="connsiteY1" fmla="*/ 10255 h 1534558"/>
                <a:gd name="connsiteX2" fmla="*/ 2328976 w 2386795"/>
                <a:gd name="connsiteY2" fmla="*/ 626518 h 1534558"/>
                <a:gd name="connsiteX3" fmla="*/ 2328976 w 2386795"/>
                <a:gd name="connsiteY3" fmla="*/ 905692 h 1534558"/>
                <a:gd name="connsiteX4" fmla="*/ 1700110 w 2386795"/>
                <a:gd name="connsiteY4" fmla="*/ 1534558 h 1534558"/>
                <a:gd name="connsiteX5" fmla="*/ 825725 w 2386795"/>
                <a:gd name="connsiteY5" fmla="*/ 1534558 h 1534558"/>
                <a:gd name="connsiteX6" fmla="*/ 825725 w 2386795"/>
                <a:gd name="connsiteY6" fmla="*/ 825725 h 153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6795" h="1534558">
                  <a:moveTo>
                    <a:pt x="0" y="0"/>
                  </a:moveTo>
                  <a:lnTo>
                    <a:pt x="1712713" y="10255"/>
                  </a:lnTo>
                  <a:lnTo>
                    <a:pt x="2328976" y="626518"/>
                  </a:lnTo>
                  <a:cubicBezTo>
                    <a:pt x="2406068" y="703610"/>
                    <a:pt x="2406068" y="828601"/>
                    <a:pt x="2328976" y="905692"/>
                  </a:cubicBezTo>
                  <a:lnTo>
                    <a:pt x="1700110" y="1534558"/>
                  </a:lnTo>
                  <a:lnTo>
                    <a:pt x="825725" y="1534558"/>
                  </a:lnTo>
                  <a:lnTo>
                    <a:pt x="825725" y="825725"/>
                  </a:lnTo>
                  <a:close/>
                </a:path>
              </a:pathLst>
            </a:custGeom>
            <a:solidFill>
              <a:srgbClr val="3A87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饼形 48"/>
            <p:cNvSpPr/>
            <p:nvPr/>
          </p:nvSpPr>
          <p:spPr>
            <a:xfrm>
              <a:off x="1353023" y="1332637"/>
              <a:ext cx="1811384" cy="1811384"/>
            </a:xfrm>
            <a:prstGeom prst="pie">
              <a:avLst/>
            </a:prstGeom>
            <a:solidFill>
              <a:srgbClr val="FFFE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0" name="文本框 13"/>
          <p:cNvSpPr txBox="1"/>
          <p:nvPr/>
        </p:nvSpPr>
        <p:spPr>
          <a:xfrm>
            <a:off x="5214748" y="2022552"/>
            <a:ext cx="140806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rgbClr val="DDA44F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P</a:t>
            </a:r>
            <a:endParaRPr lang="zh-CN" altLang="en-US" sz="13800" dirty="0">
              <a:solidFill>
                <a:srgbClr val="DDA44F"/>
              </a:solidFill>
              <a:latin typeface="方正大黑简体" panose="03000509000000000000" pitchFamily="65" charset="-122"/>
              <a:ea typeface="方正大黑简体" panose="03000509000000000000" pitchFamily="65" charset="-122"/>
            </a:endParaRPr>
          </a:p>
        </p:txBody>
      </p:sp>
      <p:sp>
        <p:nvSpPr>
          <p:cNvPr id="51" name="文本框 14"/>
          <p:cNvSpPr txBox="1"/>
          <p:nvPr/>
        </p:nvSpPr>
        <p:spPr>
          <a:xfrm>
            <a:off x="6071431" y="2897999"/>
            <a:ext cx="1543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rgbClr val="E36A6C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defRPr>
            </a:lvl1pPr>
          </a:lstStyle>
          <a:p>
            <a:r>
              <a:rPr lang="en-US" altLang="zh-CN" sz="6000" dirty="0">
                <a:solidFill>
                  <a:srgbClr val="DDA44F"/>
                </a:solidFill>
              </a:rPr>
              <a:t>art</a:t>
            </a:r>
            <a:endParaRPr lang="zh-CN" altLang="en-US" sz="6000" dirty="0">
              <a:solidFill>
                <a:srgbClr val="DDA44F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77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grpSp>
        <p:nvGrpSpPr>
          <p:cNvPr id="73" name="Group 21"/>
          <p:cNvGrpSpPr>
            <a:grpSpLocks/>
          </p:cNvGrpSpPr>
          <p:nvPr/>
        </p:nvGrpSpPr>
        <p:grpSpPr bwMode="auto">
          <a:xfrm>
            <a:off x="1974089" y="1389657"/>
            <a:ext cx="4383167" cy="613316"/>
            <a:chOff x="1905000" y="3352800"/>
            <a:chExt cx="7149625" cy="1081088"/>
          </a:xfrm>
        </p:grpSpPr>
        <p:pic>
          <p:nvPicPr>
            <p:cNvPr id="74" name="Picture 491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3352800"/>
              <a:ext cx="1082675" cy="1077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Rectangle 492"/>
            <p:cNvSpPr>
              <a:spLocks noChangeArrowheads="1"/>
            </p:cNvSpPr>
            <p:nvPr/>
          </p:nvSpPr>
          <p:spPr bwMode="auto">
            <a:xfrm>
              <a:off x="1905000" y="3657601"/>
              <a:ext cx="6095495" cy="596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1pPr>
              <a:lvl2pPr marL="742950" indent="-28575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2pPr>
              <a:lvl3pPr marL="11430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3pPr>
              <a:lvl4pPr marL="16002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4pPr>
              <a:lvl5pPr marL="20574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5pPr>
              <a:lvl6pPr marL="25146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6pPr>
              <a:lvl7pPr marL="29718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7pPr>
              <a:lvl8pPr marL="34290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8pPr>
              <a:lvl9pPr marL="38862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9pPr>
            </a:lstStyle>
            <a:p>
              <a:pPr algn="l" eaLnBrk="1" hangingPunct="1">
                <a:spcBef>
                  <a:spcPct val="0"/>
                </a:spcBef>
              </a:pPr>
              <a:r>
                <a:rPr lang="en-US" altLang="zh-CN" sz="1600" dirty="0">
                  <a:latin typeface="Symbol" panose="05050102010706020507" pitchFamily="18" charset="2"/>
                  <a:ea typeface="宋体" panose="02010600030101010101" pitchFamily="2" charset="-122"/>
                </a:rPr>
                <a:t>»</a:t>
              </a:r>
              <a:r>
                <a:rPr lang="en-US" altLang="zh-CN" sz="1600" dirty="0">
                  <a:latin typeface="Perpetua" panose="02020502060401020303" pitchFamily="18" charset="0"/>
                  <a:ea typeface="宋体" panose="02010600030101010101" pitchFamily="2" charset="-122"/>
                </a:rPr>
                <a:t> 0.8 *                   + 0.3 *                     + 0.5 *</a:t>
              </a:r>
              <a:endParaRPr lang="en-US" altLang="zh-CN" sz="1600" dirty="0">
                <a:latin typeface="cmsy10"/>
                <a:ea typeface="宋体" panose="02010600030101010101" pitchFamily="2" charset="-122"/>
              </a:endParaRPr>
            </a:p>
          </p:txBody>
        </p:sp>
        <p:pic>
          <p:nvPicPr>
            <p:cNvPr id="76" name="Picture 49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0675" y="3352800"/>
              <a:ext cx="1076325" cy="1081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7" name="Picture 494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5125" y="3352800"/>
              <a:ext cx="1079500" cy="1079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9" name="Picture 49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954" y="1389657"/>
            <a:ext cx="700167" cy="616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161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grpSp>
        <p:nvGrpSpPr>
          <p:cNvPr id="73" name="Group 21"/>
          <p:cNvGrpSpPr>
            <a:grpSpLocks/>
          </p:cNvGrpSpPr>
          <p:nvPr/>
        </p:nvGrpSpPr>
        <p:grpSpPr bwMode="auto">
          <a:xfrm>
            <a:off x="1974089" y="1389657"/>
            <a:ext cx="4383167" cy="613316"/>
            <a:chOff x="1905000" y="3352800"/>
            <a:chExt cx="7149625" cy="1081088"/>
          </a:xfrm>
        </p:grpSpPr>
        <p:pic>
          <p:nvPicPr>
            <p:cNvPr id="74" name="Picture 491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3352800"/>
              <a:ext cx="1082675" cy="1077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Rectangle 492"/>
            <p:cNvSpPr>
              <a:spLocks noChangeArrowheads="1"/>
            </p:cNvSpPr>
            <p:nvPr/>
          </p:nvSpPr>
          <p:spPr bwMode="auto">
            <a:xfrm>
              <a:off x="1905000" y="3657601"/>
              <a:ext cx="6095495" cy="596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1pPr>
              <a:lvl2pPr marL="742950" indent="-28575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2pPr>
              <a:lvl3pPr marL="11430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3pPr>
              <a:lvl4pPr marL="16002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4pPr>
              <a:lvl5pPr marL="20574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5pPr>
              <a:lvl6pPr marL="25146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6pPr>
              <a:lvl7pPr marL="29718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7pPr>
              <a:lvl8pPr marL="34290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8pPr>
              <a:lvl9pPr marL="38862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9pPr>
            </a:lstStyle>
            <a:p>
              <a:pPr algn="l" eaLnBrk="1" hangingPunct="1">
                <a:spcBef>
                  <a:spcPct val="0"/>
                </a:spcBef>
              </a:pPr>
              <a:r>
                <a:rPr lang="en-US" altLang="zh-CN" sz="1600" dirty="0">
                  <a:latin typeface="Symbol" panose="05050102010706020507" pitchFamily="18" charset="2"/>
                  <a:ea typeface="宋体" panose="02010600030101010101" pitchFamily="2" charset="-122"/>
                </a:rPr>
                <a:t>»</a:t>
              </a:r>
              <a:r>
                <a:rPr lang="en-US" altLang="zh-CN" sz="1600" dirty="0">
                  <a:latin typeface="Perpetua" panose="02020502060401020303" pitchFamily="18" charset="0"/>
                  <a:ea typeface="宋体" panose="02010600030101010101" pitchFamily="2" charset="-122"/>
                </a:rPr>
                <a:t> 0.8 *                   + 0.3 *                     + 0.5 *</a:t>
              </a:r>
              <a:endParaRPr lang="en-US" altLang="zh-CN" sz="1600" dirty="0">
                <a:latin typeface="cmsy10"/>
                <a:ea typeface="宋体" panose="02010600030101010101" pitchFamily="2" charset="-122"/>
              </a:endParaRPr>
            </a:p>
          </p:txBody>
        </p:sp>
        <p:pic>
          <p:nvPicPr>
            <p:cNvPr id="76" name="Picture 49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0675" y="3352800"/>
              <a:ext cx="1076325" cy="1081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7" name="Picture 494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5125" y="3352800"/>
              <a:ext cx="1079500" cy="1079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9" name="Picture 49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954" y="1389657"/>
            <a:ext cx="700167" cy="616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Group 29"/>
          <p:cNvGrpSpPr>
            <a:grpSpLocks/>
          </p:cNvGrpSpPr>
          <p:nvPr/>
        </p:nvGrpSpPr>
        <p:grpSpPr bwMode="auto">
          <a:xfrm>
            <a:off x="1901374" y="2504924"/>
            <a:ext cx="2058987" cy="3332159"/>
            <a:chOff x="5257800" y="1828800"/>
            <a:chExt cx="2058988" cy="3332169"/>
          </a:xfrm>
        </p:grpSpPr>
        <p:grpSp>
          <p:nvGrpSpPr>
            <p:cNvPr id="18" name="Group 17"/>
            <p:cNvGrpSpPr>
              <a:grpSpLocks/>
            </p:cNvGrpSpPr>
            <p:nvPr/>
          </p:nvGrpSpPr>
          <p:grpSpPr bwMode="auto">
            <a:xfrm>
              <a:off x="5257800" y="2814637"/>
              <a:ext cx="2058988" cy="2346332"/>
              <a:chOff x="1140881" y="2642660"/>
              <a:chExt cx="2059519" cy="2346687"/>
            </a:xfrm>
          </p:grpSpPr>
          <p:sp>
            <p:nvSpPr>
              <p:cNvPr id="20" name="Rounded Rectangle 11"/>
              <p:cNvSpPr/>
              <p:nvPr/>
            </p:nvSpPr>
            <p:spPr bwMode="auto">
              <a:xfrm>
                <a:off x="1142468" y="2952271"/>
                <a:ext cx="2057932" cy="40963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Sparse C</a:t>
                </a:r>
                <a:r>
                  <a:rPr lang="en-US" altLang="zh-CN" sz="1600" dirty="0">
                    <a:solidFill>
                      <a:srgbClr val="000000"/>
                    </a:solidFill>
                  </a:rPr>
                  <a:t>oding </a:t>
                </a:r>
              </a:p>
            </p:txBody>
          </p:sp>
          <p:sp>
            <p:nvSpPr>
              <p:cNvPr id="21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264266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22" name="Rounded Rectangle 11"/>
              <p:cNvSpPr/>
              <p:nvPr/>
            </p:nvSpPr>
            <p:spPr bwMode="auto">
              <a:xfrm>
                <a:off x="1142468" y="3719152"/>
                <a:ext cx="2056344" cy="509665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Spatial Max Pooling</a:t>
                </a:r>
              </a:p>
            </p:txBody>
          </p:sp>
          <p:sp>
            <p:nvSpPr>
              <p:cNvPr id="23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3419372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24" name="Rounded Rectangle 26"/>
              <p:cNvSpPr/>
              <p:nvPr/>
            </p:nvSpPr>
            <p:spPr bwMode="auto">
              <a:xfrm>
                <a:off x="1140881" y="4608289"/>
                <a:ext cx="2059519" cy="38105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Linear SVM </a:t>
                </a:r>
                <a:endParaRPr lang="en-US" altLang="zh-CN" sz="1600" dirty="0">
                  <a:solidFill>
                    <a:schemeClr val="tx1"/>
                  </a:solidFill>
                  <a:ea typeface="Arial" charset="0"/>
                  <a:cs typeface="Arial" charset="0"/>
                </a:endParaRPr>
              </a:p>
            </p:txBody>
          </p:sp>
          <p:sp>
            <p:nvSpPr>
              <p:cNvPr id="25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4351748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</p:grpSp>
        <p:pic>
          <p:nvPicPr>
            <p:cNvPr id="19" name="Picture 2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5000" y="1828800"/>
              <a:ext cx="1087438" cy="920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6" name="TextBox 40"/>
          <p:cNvSpPr txBox="1"/>
          <p:nvPr/>
        </p:nvSpPr>
        <p:spPr>
          <a:xfrm>
            <a:off x="2220696" y="5772108"/>
            <a:ext cx="1676400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50% </a:t>
            </a:r>
          </a:p>
        </p:txBody>
      </p:sp>
      <p:sp>
        <p:nvSpPr>
          <p:cNvPr id="40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1305370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grpSp>
        <p:nvGrpSpPr>
          <p:cNvPr id="73" name="Group 21"/>
          <p:cNvGrpSpPr>
            <a:grpSpLocks/>
          </p:cNvGrpSpPr>
          <p:nvPr/>
        </p:nvGrpSpPr>
        <p:grpSpPr bwMode="auto">
          <a:xfrm>
            <a:off x="1974089" y="1389657"/>
            <a:ext cx="4383167" cy="613316"/>
            <a:chOff x="1905000" y="3352800"/>
            <a:chExt cx="7149625" cy="1081088"/>
          </a:xfrm>
        </p:grpSpPr>
        <p:pic>
          <p:nvPicPr>
            <p:cNvPr id="74" name="Picture 491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3352800"/>
              <a:ext cx="1082675" cy="1077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Rectangle 492"/>
            <p:cNvSpPr>
              <a:spLocks noChangeArrowheads="1"/>
            </p:cNvSpPr>
            <p:nvPr/>
          </p:nvSpPr>
          <p:spPr bwMode="auto">
            <a:xfrm>
              <a:off x="1905000" y="3657601"/>
              <a:ext cx="6095495" cy="596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1pPr>
              <a:lvl2pPr marL="742950" indent="-28575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2pPr>
              <a:lvl3pPr marL="11430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3pPr>
              <a:lvl4pPr marL="16002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4pPr>
              <a:lvl5pPr marL="20574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5pPr>
              <a:lvl6pPr marL="25146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6pPr>
              <a:lvl7pPr marL="29718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7pPr>
              <a:lvl8pPr marL="34290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8pPr>
              <a:lvl9pPr marL="38862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9pPr>
            </a:lstStyle>
            <a:p>
              <a:pPr algn="l" eaLnBrk="1" hangingPunct="1">
                <a:spcBef>
                  <a:spcPct val="0"/>
                </a:spcBef>
              </a:pPr>
              <a:r>
                <a:rPr lang="en-US" altLang="zh-CN" sz="1600" dirty="0">
                  <a:latin typeface="Symbol" panose="05050102010706020507" pitchFamily="18" charset="2"/>
                  <a:ea typeface="宋体" panose="02010600030101010101" pitchFamily="2" charset="-122"/>
                </a:rPr>
                <a:t>»</a:t>
              </a:r>
              <a:r>
                <a:rPr lang="en-US" altLang="zh-CN" sz="1600" dirty="0">
                  <a:latin typeface="Perpetua" panose="02020502060401020303" pitchFamily="18" charset="0"/>
                  <a:ea typeface="宋体" panose="02010600030101010101" pitchFamily="2" charset="-122"/>
                </a:rPr>
                <a:t> 0.8 *                   + 0.3 *                     + 0.5 *</a:t>
              </a:r>
              <a:endParaRPr lang="en-US" altLang="zh-CN" sz="1600" dirty="0">
                <a:latin typeface="cmsy10"/>
                <a:ea typeface="宋体" panose="02010600030101010101" pitchFamily="2" charset="-122"/>
              </a:endParaRPr>
            </a:p>
          </p:txBody>
        </p:sp>
        <p:pic>
          <p:nvPicPr>
            <p:cNvPr id="76" name="Picture 49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0675" y="3352800"/>
              <a:ext cx="1076325" cy="1081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7" name="Picture 494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5125" y="3352800"/>
              <a:ext cx="1079500" cy="1079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9" name="Picture 49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954" y="1389657"/>
            <a:ext cx="700167" cy="616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Group 29"/>
          <p:cNvGrpSpPr>
            <a:grpSpLocks/>
          </p:cNvGrpSpPr>
          <p:nvPr/>
        </p:nvGrpSpPr>
        <p:grpSpPr bwMode="auto">
          <a:xfrm>
            <a:off x="1901374" y="2504924"/>
            <a:ext cx="2058987" cy="3332159"/>
            <a:chOff x="5257800" y="1828800"/>
            <a:chExt cx="2058988" cy="3332169"/>
          </a:xfrm>
        </p:grpSpPr>
        <p:grpSp>
          <p:nvGrpSpPr>
            <p:cNvPr id="18" name="Group 17"/>
            <p:cNvGrpSpPr>
              <a:grpSpLocks/>
            </p:cNvGrpSpPr>
            <p:nvPr/>
          </p:nvGrpSpPr>
          <p:grpSpPr bwMode="auto">
            <a:xfrm>
              <a:off x="5257800" y="2814637"/>
              <a:ext cx="2058988" cy="2346332"/>
              <a:chOff x="1140881" y="2642660"/>
              <a:chExt cx="2059519" cy="2346687"/>
            </a:xfrm>
          </p:grpSpPr>
          <p:sp>
            <p:nvSpPr>
              <p:cNvPr id="20" name="Rounded Rectangle 11"/>
              <p:cNvSpPr/>
              <p:nvPr/>
            </p:nvSpPr>
            <p:spPr bwMode="auto">
              <a:xfrm>
                <a:off x="1142468" y="2952271"/>
                <a:ext cx="2057932" cy="40963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Sparse C</a:t>
                </a:r>
                <a:r>
                  <a:rPr lang="en-US" altLang="zh-CN" sz="1600" dirty="0">
                    <a:solidFill>
                      <a:srgbClr val="000000"/>
                    </a:solidFill>
                  </a:rPr>
                  <a:t>oding </a:t>
                </a:r>
              </a:p>
            </p:txBody>
          </p:sp>
          <p:sp>
            <p:nvSpPr>
              <p:cNvPr id="21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264266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22" name="Rounded Rectangle 11"/>
              <p:cNvSpPr/>
              <p:nvPr/>
            </p:nvSpPr>
            <p:spPr bwMode="auto">
              <a:xfrm>
                <a:off x="1142468" y="3719152"/>
                <a:ext cx="2056344" cy="509665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Spatial Max Pooling</a:t>
                </a:r>
              </a:p>
            </p:txBody>
          </p:sp>
          <p:sp>
            <p:nvSpPr>
              <p:cNvPr id="23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3419372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24" name="Rounded Rectangle 26"/>
              <p:cNvSpPr/>
              <p:nvPr/>
            </p:nvSpPr>
            <p:spPr bwMode="auto">
              <a:xfrm>
                <a:off x="1140881" y="4608289"/>
                <a:ext cx="2059519" cy="38105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Linear SVM </a:t>
                </a:r>
                <a:endParaRPr lang="en-US" altLang="zh-CN" sz="1600" dirty="0">
                  <a:solidFill>
                    <a:schemeClr val="tx1"/>
                  </a:solidFill>
                  <a:ea typeface="Arial" charset="0"/>
                  <a:cs typeface="Arial" charset="0"/>
                </a:endParaRPr>
              </a:p>
            </p:txBody>
          </p:sp>
          <p:sp>
            <p:nvSpPr>
              <p:cNvPr id="25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4351748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</p:grpSp>
        <p:pic>
          <p:nvPicPr>
            <p:cNvPr id="19" name="Picture 2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5000" y="1828800"/>
              <a:ext cx="1087438" cy="920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6" name="TextBox 40"/>
          <p:cNvSpPr txBox="1"/>
          <p:nvPr/>
        </p:nvSpPr>
        <p:spPr>
          <a:xfrm>
            <a:off x="2220696" y="5772108"/>
            <a:ext cx="1676400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50% </a:t>
            </a:r>
          </a:p>
        </p:txBody>
      </p:sp>
      <p:grpSp>
        <p:nvGrpSpPr>
          <p:cNvPr id="27" name="Group 29"/>
          <p:cNvGrpSpPr>
            <a:grpSpLocks/>
          </p:cNvGrpSpPr>
          <p:nvPr/>
        </p:nvGrpSpPr>
        <p:grpSpPr bwMode="auto">
          <a:xfrm>
            <a:off x="4999816" y="2164129"/>
            <a:ext cx="2058988" cy="3688671"/>
            <a:chOff x="5257800" y="2177142"/>
            <a:chExt cx="2058988" cy="3688672"/>
          </a:xfrm>
        </p:grpSpPr>
        <p:grpSp>
          <p:nvGrpSpPr>
            <p:cNvPr id="28" name="Group 17"/>
            <p:cNvGrpSpPr>
              <a:grpSpLocks/>
            </p:cNvGrpSpPr>
            <p:nvPr/>
          </p:nvGrpSpPr>
          <p:grpSpPr bwMode="auto">
            <a:xfrm>
              <a:off x="5257800" y="3133951"/>
              <a:ext cx="2058988" cy="2731863"/>
              <a:chOff x="1140881" y="2962019"/>
              <a:chExt cx="2059519" cy="2732279"/>
            </a:xfrm>
          </p:grpSpPr>
          <p:sp>
            <p:nvSpPr>
              <p:cNvPr id="30" name="Rounded Rectangle 11"/>
              <p:cNvSpPr/>
              <p:nvPr/>
            </p:nvSpPr>
            <p:spPr bwMode="auto">
              <a:xfrm>
                <a:off x="1142469" y="3845940"/>
                <a:ext cx="2057931" cy="409637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VQ C</a:t>
                </a:r>
                <a:r>
                  <a:rPr lang="en-US" altLang="zh-CN" sz="1600" dirty="0">
                    <a:solidFill>
                      <a:srgbClr val="000000"/>
                    </a:solidFill>
                  </a:rPr>
                  <a:t>oding </a:t>
                </a:r>
              </a:p>
            </p:txBody>
          </p:sp>
          <p:sp>
            <p:nvSpPr>
              <p:cNvPr id="31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2962019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Rounded Rectangle 11"/>
              <p:cNvSpPr/>
              <p:nvPr/>
            </p:nvSpPr>
            <p:spPr bwMode="auto">
              <a:xfrm>
                <a:off x="1142469" y="3199956"/>
                <a:ext cx="2026172" cy="400111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rgbClr val="000000"/>
                    </a:solidFill>
                  </a:rPr>
                  <a:t>Dense </a:t>
                </a:r>
                <a:r>
                  <a:rPr lang="en-US" altLang="zh-CN" sz="1600" dirty="0">
                    <a:solidFill>
                      <a:schemeClr val="tx1"/>
                    </a:solidFill>
                  </a:rPr>
                  <a:t>SIFT</a:t>
                </a:r>
              </a:p>
            </p:txBody>
          </p:sp>
          <p:sp>
            <p:nvSpPr>
              <p:cNvPr id="33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3616814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4" name="Rounded Rectangle 11"/>
              <p:cNvSpPr/>
              <p:nvPr/>
            </p:nvSpPr>
            <p:spPr bwMode="auto">
              <a:xfrm>
                <a:off x="1142469" y="4511202"/>
                <a:ext cx="2056342" cy="509665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Spatial Pooling</a:t>
                </a:r>
              </a:p>
            </p:txBody>
          </p:sp>
          <p:sp>
            <p:nvSpPr>
              <p:cNvPr id="35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426949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7" name="Rounded Rectangle 15"/>
              <p:cNvSpPr/>
              <p:nvPr/>
            </p:nvSpPr>
            <p:spPr bwMode="auto">
              <a:xfrm>
                <a:off x="1140881" y="5313240"/>
                <a:ext cx="2059519" cy="38105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Nonlinear SVM</a:t>
                </a:r>
                <a:endParaRPr lang="en-US" altLang="zh-CN" sz="1600" dirty="0">
                  <a:solidFill>
                    <a:schemeClr val="tx1"/>
                  </a:solidFill>
                  <a:ea typeface="Arial" charset="0"/>
                  <a:cs typeface="Arial" charset="0"/>
                </a:endParaRPr>
              </a:p>
            </p:txBody>
          </p:sp>
          <p:sp>
            <p:nvSpPr>
              <p:cNvPr id="38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505670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</p:grpSp>
        <p:pic>
          <p:nvPicPr>
            <p:cNvPr id="29" name="Picture 2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5000" y="2177142"/>
              <a:ext cx="1087438" cy="920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9" name="TextBox 39"/>
          <p:cNvSpPr txBox="1"/>
          <p:nvPr/>
        </p:nvSpPr>
        <p:spPr>
          <a:xfrm>
            <a:off x="5426854" y="5678815"/>
            <a:ext cx="1676400" cy="9239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64%</a:t>
            </a:r>
            <a:r>
              <a:rPr lang="en-US" sz="5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</a:p>
        </p:txBody>
      </p:sp>
      <p:sp>
        <p:nvSpPr>
          <p:cNvPr id="40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294286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5" name="矩形 14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pic>
        <p:nvPicPr>
          <p:cNvPr id="14" name="Picture 49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787" y="2480394"/>
            <a:ext cx="2251097" cy="1982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520735" y="4926802"/>
            <a:ext cx="4629200" cy="92709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 </a:t>
            </a: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better way to </a:t>
            </a:r>
            <a:endParaRPr lang="en-US" altLang="zh-CN" sz="2800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</a:t>
            </a: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than pixels</a:t>
            </a:r>
            <a:endParaRPr lang="en-US" altLang="zh-CN" sz="2800" b="1" dirty="0" smtClean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3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</p:spTree>
    <p:extLst>
      <p:ext uri="{BB962C8B-B14F-4D97-AF65-F5344CB8AC3E}">
        <p14:creationId xmlns:p14="http://schemas.microsoft.com/office/powerpoint/2010/main" val="1227284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grpSp>
        <p:nvGrpSpPr>
          <p:cNvPr id="73" name="Group 21"/>
          <p:cNvGrpSpPr>
            <a:grpSpLocks/>
          </p:cNvGrpSpPr>
          <p:nvPr/>
        </p:nvGrpSpPr>
        <p:grpSpPr bwMode="auto">
          <a:xfrm>
            <a:off x="1974089" y="1389657"/>
            <a:ext cx="4383167" cy="613316"/>
            <a:chOff x="1905000" y="3352800"/>
            <a:chExt cx="7149625" cy="1081088"/>
          </a:xfrm>
        </p:grpSpPr>
        <p:pic>
          <p:nvPicPr>
            <p:cNvPr id="74" name="Picture 491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3352800"/>
              <a:ext cx="1082675" cy="1077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5" name="Rectangle 492"/>
            <p:cNvSpPr>
              <a:spLocks noChangeArrowheads="1"/>
            </p:cNvSpPr>
            <p:nvPr/>
          </p:nvSpPr>
          <p:spPr bwMode="auto">
            <a:xfrm>
              <a:off x="1905000" y="3657601"/>
              <a:ext cx="6095495" cy="596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1pPr>
              <a:lvl2pPr marL="742950" indent="-28575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2pPr>
              <a:lvl3pPr marL="11430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3pPr>
              <a:lvl4pPr marL="16002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4pPr>
              <a:lvl5pPr marL="2057400" indent="-228600" algn="ctr" defTabSz="912813" eaLnBrk="0" hangingPunct="0">
                <a:spcBef>
                  <a:spcPct val="100000"/>
                </a:spcBef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5pPr>
              <a:lvl6pPr marL="25146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6pPr>
              <a:lvl7pPr marL="29718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7pPr>
              <a:lvl8pPr marL="34290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8pPr>
              <a:lvl9pPr marL="3886200" indent="-228600" algn="ctr" defTabSz="912813" eaLnBrk="0" fontAlgn="base" hangingPunct="0">
                <a:spcBef>
                  <a:spcPct val="10000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Helvetica" panose="020B0604020202020204" pitchFamily="34" charset="0"/>
                </a:defRPr>
              </a:lvl9pPr>
            </a:lstStyle>
            <a:p>
              <a:pPr algn="l" eaLnBrk="1" hangingPunct="1">
                <a:spcBef>
                  <a:spcPct val="0"/>
                </a:spcBef>
              </a:pPr>
              <a:r>
                <a:rPr lang="en-US" altLang="zh-CN" sz="1600" dirty="0">
                  <a:latin typeface="Symbol" panose="05050102010706020507" pitchFamily="18" charset="2"/>
                  <a:ea typeface="宋体" panose="02010600030101010101" pitchFamily="2" charset="-122"/>
                </a:rPr>
                <a:t>»</a:t>
              </a:r>
              <a:r>
                <a:rPr lang="en-US" altLang="zh-CN" sz="1600" dirty="0">
                  <a:latin typeface="Perpetua" panose="02020502060401020303" pitchFamily="18" charset="0"/>
                  <a:ea typeface="宋体" panose="02010600030101010101" pitchFamily="2" charset="-122"/>
                </a:rPr>
                <a:t> 0.8 *                   + 0.3 *                     + 0.5 *</a:t>
              </a:r>
              <a:endParaRPr lang="en-US" altLang="zh-CN" sz="1600" dirty="0">
                <a:latin typeface="cmsy10"/>
                <a:ea typeface="宋体" panose="02010600030101010101" pitchFamily="2" charset="-122"/>
              </a:endParaRPr>
            </a:p>
          </p:txBody>
        </p:sp>
        <p:pic>
          <p:nvPicPr>
            <p:cNvPr id="76" name="Picture 49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0675" y="3352800"/>
              <a:ext cx="1076325" cy="1081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7" name="Picture 494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75125" y="3352800"/>
              <a:ext cx="1079500" cy="1079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9" name="Picture 490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954" y="1389657"/>
            <a:ext cx="700167" cy="6165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7" name="Group 29"/>
          <p:cNvGrpSpPr>
            <a:grpSpLocks/>
          </p:cNvGrpSpPr>
          <p:nvPr/>
        </p:nvGrpSpPr>
        <p:grpSpPr bwMode="auto">
          <a:xfrm>
            <a:off x="1901374" y="2504924"/>
            <a:ext cx="2058987" cy="3332159"/>
            <a:chOff x="5257800" y="1828800"/>
            <a:chExt cx="2058988" cy="3332169"/>
          </a:xfrm>
        </p:grpSpPr>
        <p:grpSp>
          <p:nvGrpSpPr>
            <p:cNvPr id="18" name="Group 17"/>
            <p:cNvGrpSpPr>
              <a:grpSpLocks/>
            </p:cNvGrpSpPr>
            <p:nvPr/>
          </p:nvGrpSpPr>
          <p:grpSpPr bwMode="auto">
            <a:xfrm>
              <a:off x="5257800" y="2814637"/>
              <a:ext cx="2058988" cy="2346332"/>
              <a:chOff x="1140881" y="2642660"/>
              <a:chExt cx="2059519" cy="2346687"/>
            </a:xfrm>
          </p:grpSpPr>
          <p:sp>
            <p:nvSpPr>
              <p:cNvPr id="20" name="Rounded Rectangle 11"/>
              <p:cNvSpPr/>
              <p:nvPr/>
            </p:nvSpPr>
            <p:spPr bwMode="auto">
              <a:xfrm>
                <a:off x="1142468" y="2952271"/>
                <a:ext cx="2057932" cy="40963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Sparse C</a:t>
                </a:r>
                <a:r>
                  <a:rPr lang="en-US" altLang="zh-CN" sz="1600" dirty="0">
                    <a:solidFill>
                      <a:srgbClr val="000000"/>
                    </a:solidFill>
                  </a:rPr>
                  <a:t>oding </a:t>
                </a:r>
              </a:p>
            </p:txBody>
          </p:sp>
          <p:sp>
            <p:nvSpPr>
              <p:cNvPr id="21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264266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22" name="Rounded Rectangle 11"/>
              <p:cNvSpPr/>
              <p:nvPr/>
            </p:nvSpPr>
            <p:spPr bwMode="auto">
              <a:xfrm>
                <a:off x="1142468" y="3719152"/>
                <a:ext cx="2056344" cy="509665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Spatial Max Pooling</a:t>
                </a:r>
              </a:p>
            </p:txBody>
          </p:sp>
          <p:sp>
            <p:nvSpPr>
              <p:cNvPr id="23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3419372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24" name="Rounded Rectangle 26"/>
              <p:cNvSpPr/>
              <p:nvPr/>
            </p:nvSpPr>
            <p:spPr bwMode="auto">
              <a:xfrm>
                <a:off x="1140881" y="4608289"/>
                <a:ext cx="2059519" cy="38105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Linear SVM </a:t>
                </a:r>
                <a:endParaRPr lang="en-US" altLang="zh-CN" sz="1600" dirty="0">
                  <a:solidFill>
                    <a:schemeClr val="tx1"/>
                  </a:solidFill>
                  <a:ea typeface="Arial" charset="0"/>
                  <a:cs typeface="Arial" charset="0"/>
                </a:endParaRPr>
              </a:p>
            </p:txBody>
          </p:sp>
          <p:sp>
            <p:nvSpPr>
              <p:cNvPr id="25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4351748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</p:grpSp>
        <p:pic>
          <p:nvPicPr>
            <p:cNvPr id="19" name="Picture 2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5000" y="1828800"/>
              <a:ext cx="1087438" cy="920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6" name="TextBox 40"/>
          <p:cNvSpPr txBox="1"/>
          <p:nvPr/>
        </p:nvSpPr>
        <p:spPr>
          <a:xfrm>
            <a:off x="2220696" y="5772108"/>
            <a:ext cx="1676400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50% </a:t>
            </a:r>
          </a:p>
        </p:txBody>
      </p:sp>
      <p:grpSp>
        <p:nvGrpSpPr>
          <p:cNvPr id="27" name="Group 29"/>
          <p:cNvGrpSpPr>
            <a:grpSpLocks/>
          </p:cNvGrpSpPr>
          <p:nvPr/>
        </p:nvGrpSpPr>
        <p:grpSpPr bwMode="auto">
          <a:xfrm>
            <a:off x="4999816" y="2164129"/>
            <a:ext cx="2058988" cy="3688671"/>
            <a:chOff x="5257800" y="2177142"/>
            <a:chExt cx="2058988" cy="3688672"/>
          </a:xfrm>
        </p:grpSpPr>
        <p:grpSp>
          <p:nvGrpSpPr>
            <p:cNvPr id="28" name="Group 17"/>
            <p:cNvGrpSpPr>
              <a:grpSpLocks/>
            </p:cNvGrpSpPr>
            <p:nvPr/>
          </p:nvGrpSpPr>
          <p:grpSpPr bwMode="auto">
            <a:xfrm>
              <a:off x="5257800" y="3133951"/>
              <a:ext cx="2058988" cy="2731863"/>
              <a:chOff x="1140881" y="2962019"/>
              <a:chExt cx="2059519" cy="2732279"/>
            </a:xfrm>
          </p:grpSpPr>
          <p:sp>
            <p:nvSpPr>
              <p:cNvPr id="30" name="Rounded Rectangle 11"/>
              <p:cNvSpPr/>
              <p:nvPr/>
            </p:nvSpPr>
            <p:spPr bwMode="auto">
              <a:xfrm>
                <a:off x="1142469" y="3845940"/>
                <a:ext cx="2057931" cy="409637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VQ C</a:t>
                </a:r>
                <a:r>
                  <a:rPr lang="en-US" altLang="zh-CN" sz="1600" dirty="0">
                    <a:solidFill>
                      <a:srgbClr val="000000"/>
                    </a:solidFill>
                  </a:rPr>
                  <a:t>oding </a:t>
                </a:r>
              </a:p>
            </p:txBody>
          </p:sp>
          <p:sp>
            <p:nvSpPr>
              <p:cNvPr id="31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2962019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Rounded Rectangle 11"/>
              <p:cNvSpPr/>
              <p:nvPr/>
            </p:nvSpPr>
            <p:spPr bwMode="auto">
              <a:xfrm>
                <a:off x="1142469" y="3199956"/>
                <a:ext cx="2026172" cy="400111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rgbClr val="000000"/>
                    </a:solidFill>
                  </a:rPr>
                  <a:t>Dense </a:t>
                </a:r>
                <a:r>
                  <a:rPr lang="en-US" altLang="zh-CN" sz="1600" dirty="0">
                    <a:solidFill>
                      <a:schemeClr val="tx1"/>
                    </a:solidFill>
                  </a:rPr>
                  <a:t>SIFT</a:t>
                </a:r>
              </a:p>
            </p:txBody>
          </p:sp>
          <p:sp>
            <p:nvSpPr>
              <p:cNvPr id="33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3616814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4" name="Rounded Rectangle 11"/>
              <p:cNvSpPr/>
              <p:nvPr/>
            </p:nvSpPr>
            <p:spPr bwMode="auto">
              <a:xfrm>
                <a:off x="1142469" y="4511202"/>
                <a:ext cx="2056342" cy="509665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Spatial Pooling</a:t>
                </a:r>
              </a:p>
            </p:txBody>
          </p:sp>
          <p:sp>
            <p:nvSpPr>
              <p:cNvPr id="35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426949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7" name="Rounded Rectangle 15"/>
              <p:cNvSpPr/>
              <p:nvPr/>
            </p:nvSpPr>
            <p:spPr bwMode="auto">
              <a:xfrm>
                <a:off x="1140881" y="5313240"/>
                <a:ext cx="2059519" cy="38105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Nonlinear SVM</a:t>
                </a:r>
                <a:endParaRPr lang="en-US" altLang="zh-CN" sz="1600" dirty="0">
                  <a:solidFill>
                    <a:schemeClr val="tx1"/>
                  </a:solidFill>
                  <a:ea typeface="Arial" charset="0"/>
                  <a:cs typeface="Arial" charset="0"/>
                </a:endParaRPr>
              </a:p>
            </p:txBody>
          </p:sp>
          <p:sp>
            <p:nvSpPr>
              <p:cNvPr id="38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505670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</p:grpSp>
        <p:pic>
          <p:nvPicPr>
            <p:cNvPr id="29" name="Picture 2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5000" y="2177142"/>
              <a:ext cx="1087438" cy="920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9" name="TextBox 39"/>
          <p:cNvSpPr txBox="1"/>
          <p:nvPr/>
        </p:nvSpPr>
        <p:spPr>
          <a:xfrm>
            <a:off x="5426854" y="5678815"/>
            <a:ext cx="1676400" cy="9239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64%</a:t>
            </a:r>
            <a:r>
              <a:rPr lang="en-US" sz="5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</a:p>
        </p:txBody>
      </p:sp>
      <p:sp>
        <p:nvSpPr>
          <p:cNvPr id="2" name="矩形 1"/>
          <p:cNvSpPr/>
          <p:nvPr/>
        </p:nvSpPr>
        <p:spPr>
          <a:xfrm>
            <a:off x="7577910" y="2873937"/>
            <a:ext cx="4836182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2000" b="1" dirty="0"/>
              <a:t>Three ways to make it competitive: 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FF0000"/>
                </a:solidFill>
              </a:rPr>
              <a:t> Combine this with SIFT.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solidFill>
                  <a:srgbClr val="FF0000"/>
                </a:solidFill>
              </a:rPr>
              <a:t> Advanced versions of sparse coding (LLC</a:t>
            </a:r>
            <a:r>
              <a:rPr lang="en-US" altLang="zh-CN" sz="2000" dirty="0">
                <a:solidFill>
                  <a:srgbClr val="FF0000"/>
                </a:solidFill>
              </a:rPr>
              <a:t>).</a:t>
            </a:r>
          </a:p>
          <a:p>
            <a:pPr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FF0000"/>
                </a:solidFill>
              </a:rPr>
              <a:t> Deep learning. </a:t>
            </a:r>
            <a:r>
              <a:rPr lang="en-US" altLang="zh-CN" sz="2000" dirty="0" smtClean="0">
                <a:solidFill>
                  <a:srgbClr val="FF0000"/>
                </a:solidFill>
              </a:rPr>
              <a:t> </a:t>
            </a:r>
            <a:endParaRPr lang="en-US" altLang="zh-CN" sz="2000" dirty="0">
              <a:solidFill>
                <a:srgbClr val="FF0000"/>
              </a:solidFill>
            </a:endParaRPr>
          </a:p>
        </p:txBody>
      </p:sp>
      <p:sp>
        <p:nvSpPr>
          <p:cNvPr id="40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76677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grpSp>
        <p:nvGrpSpPr>
          <p:cNvPr id="18" name="Group 29"/>
          <p:cNvGrpSpPr>
            <a:grpSpLocks/>
          </p:cNvGrpSpPr>
          <p:nvPr/>
        </p:nvGrpSpPr>
        <p:grpSpPr bwMode="auto">
          <a:xfrm>
            <a:off x="5300397" y="1683435"/>
            <a:ext cx="2058988" cy="4037014"/>
            <a:chOff x="5257800" y="1828800"/>
            <a:chExt cx="2058988" cy="4037015"/>
          </a:xfrm>
        </p:grpSpPr>
        <p:grpSp>
          <p:nvGrpSpPr>
            <p:cNvPr id="40" name="Group 17"/>
            <p:cNvGrpSpPr>
              <a:grpSpLocks/>
            </p:cNvGrpSpPr>
            <p:nvPr/>
          </p:nvGrpSpPr>
          <p:grpSpPr bwMode="auto">
            <a:xfrm>
              <a:off x="5257800" y="2814639"/>
              <a:ext cx="2058988" cy="3051176"/>
              <a:chOff x="1140881" y="2642660"/>
              <a:chExt cx="2059519" cy="3051638"/>
            </a:xfrm>
          </p:grpSpPr>
          <p:sp>
            <p:nvSpPr>
              <p:cNvPr id="42" name="Rounded Rectangle 11"/>
              <p:cNvSpPr/>
              <p:nvPr/>
            </p:nvSpPr>
            <p:spPr bwMode="auto">
              <a:xfrm>
                <a:off x="1142469" y="3657226"/>
                <a:ext cx="2057931" cy="409637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VQ C</a:t>
                </a:r>
                <a:r>
                  <a:rPr lang="en-US" altLang="zh-CN" sz="1600" dirty="0">
                    <a:solidFill>
                      <a:srgbClr val="000000"/>
                    </a:solidFill>
                  </a:rPr>
                  <a:t>oding </a:t>
                </a:r>
              </a:p>
            </p:txBody>
          </p:sp>
          <p:sp>
            <p:nvSpPr>
              <p:cNvPr id="43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264266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44" name="Rounded Rectangle 11"/>
              <p:cNvSpPr/>
              <p:nvPr/>
            </p:nvSpPr>
            <p:spPr bwMode="auto">
              <a:xfrm>
                <a:off x="1142469" y="2895110"/>
                <a:ext cx="2026172" cy="400111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rgbClr val="000000"/>
                    </a:solidFill>
                  </a:rPr>
                  <a:t>Dense </a:t>
                </a:r>
                <a:r>
                  <a:rPr lang="en-US" altLang="zh-CN" sz="1600" dirty="0">
                    <a:solidFill>
                      <a:schemeClr val="tx1"/>
                    </a:solidFill>
                  </a:rPr>
                  <a:t>SIFT</a:t>
                </a:r>
              </a:p>
            </p:txBody>
          </p:sp>
          <p:sp>
            <p:nvSpPr>
              <p:cNvPr id="45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3384549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46" name="Rounded Rectangle 11"/>
              <p:cNvSpPr/>
              <p:nvPr/>
            </p:nvSpPr>
            <p:spPr bwMode="auto">
              <a:xfrm>
                <a:off x="1142469" y="4424105"/>
                <a:ext cx="2056342" cy="509665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Spatial Pooling</a:t>
                </a:r>
              </a:p>
            </p:txBody>
          </p:sp>
          <p:sp>
            <p:nvSpPr>
              <p:cNvPr id="47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4124325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48" name="Rounded Rectangle 15"/>
              <p:cNvSpPr/>
              <p:nvPr/>
            </p:nvSpPr>
            <p:spPr bwMode="auto">
              <a:xfrm>
                <a:off x="1140881" y="5313240"/>
                <a:ext cx="2059519" cy="38105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Nonlinear SVM</a:t>
                </a:r>
                <a:endParaRPr lang="en-US" altLang="zh-CN" sz="1600" dirty="0">
                  <a:solidFill>
                    <a:schemeClr val="tx1"/>
                  </a:solidFill>
                  <a:ea typeface="Arial" charset="0"/>
                  <a:cs typeface="Arial" charset="0"/>
                </a:endParaRPr>
              </a:p>
            </p:txBody>
          </p:sp>
          <p:sp>
            <p:nvSpPr>
              <p:cNvPr id="49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505670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</p:grpSp>
        <p:pic>
          <p:nvPicPr>
            <p:cNvPr id="41" name="Picture 2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5000" y="1828800"/>
              <a:ext cx="1087438" cy="920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9" name="Group 29"/>
          <p:cNvGrpSpPr>
            <a:grpSpLocks/>
          </p:cNvGrpSpPr>
          <p:nvPr/>
        </p:nvGrpSpPr>
        <p:grpSpPr bwMode="auto">
          <a:xfrm>
            <a:off x="2417722" y="1681846"/>
            <a:ext cx="2058987" cy="3332159"/>
            <a:chOff x="5257800" y="1828800"/>
            <a:chExt cx="2058988" cy="3332169"/>
          </a:xfrm>
        </p:grpSpPr>
        <p:grpSp>
          <p:nvGrpSpPr>
            <p:cNvPr id="31" name="Group 17"/>
            <p:cNvGrpSpPr>
              <a:grpSpLocks/>
            </p:cNvGrpSpPr>
            <p:nvPr/>
          </p:nvGrpSpPr>
          <p:grpSpPr bwMode="auto">
            <a:xfrm>
              <a:off x="5257800" y="2814637"/>
              <a:ext cx="2058988" cy="2346332"/>
              <a:chOff x="1140881" y="2642660"/>
              <a:chExt cx="2059519" cy="2346687"/>
            </a:xfrm>
          </p:grpSpPr>
          <p:sp>
            <p:nvSpPr>
              <p:cNvPr id="33" name="Rounded Rectangle 11"/>
              <p:cNvSpPr/>
              <p:nvPr/>
            </p:nvSpPr>
            <p:spPr bwMode="auto">
              <a:xfrm>
                <a:off x="1142468" y="2952271"/>
                <a:ext cx="2057932" cy="40963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Sparse C</a:t>
                </a:r>
                <a:r>
                  <a:rPr lang="en-US" altLang="zh-CN" sz="1600" dirty="0">
                    <a:solidFill>
                      <a:srgbClr val="000000"/>
                    </a:solidFill>
                  </a:rPr>
                  <a:t>oding </a:t>
                </a:r>
              </a:p>
            </p:txBody>
          </p:sp>
          <p:sp>
            <p:nvSpPr>
              <p:cNvPr id="34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264266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5" name="Rounded Rectangle 11"/>
              <p:cNvSpPr/>
              <p:nvPr/>
            </p:nvSpPr>
            <p:spPr bwMode="auto">
              <a:xfrm>
                <a:off x="1142468" y="3719152"/>
                <a:ext cx="2056344" cy="509665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Spatial Max Pooling</a:t>
                </a:r>
              </a:p>
            </p:txBody>
          </p:sp>
          <p:sp>
            <p:nvSpPr>
              <p:cNvPr id="37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3419372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8" name="Rounded Rectangle 26"/>
              <p:cNvSpPr/>
              <p:nvPr/>
            </p:nvSpPr>
            <p:spPr bwMode="auto">
              <a:xfrm>
                <a:off x="1140881" y="4608289"/>
                <a:ext cx="2059519" cy="38105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Linear SVM </a:t>
                </a:r>
                <a:endParaRPr lang="en-US" altLang="zh-CN" sz="1600" dirty="0">
                  <a:solidFill>
                    <a:schemeClr val="tx1"/>
                  </a:solidFill>
                  <a:ea typeface="Arial" charset="0"/>
                  <a:cs typeface="Arial" charset="0"/>
                </a:endParaRPr>
              </a:p>
            </p:txBody>
          </p:sp>
          <p:sp>
            <p:nvSpPr>
              <p:cNvPr id="39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4351748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</p:grpSp>
        <p:pic>
          <p:nvPicPr>
            <p:cNvPr id="32" name="Picture 2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5000" y="1828800"/>
              <a:ext cx="1087438" cy="920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0" name="Group 29"/>
          <p:cNvGrpSpPr>
            <a:grpSpLocks/>
          </p:cNvGrpSpPr>
          <p:nvPr/>
        </p:nvGrpSpPr>
        <p:grpSpPr bwMode="auto">
          <a:xfrm>
            <a:off x="8406453" y="1681847"/>
            <a:ext cx="2058988" cy="4037015"/>
            <a:chOff x="5257800" y="1828800"/>
            <a:chExt cx="2058988" cy="4037015"/>
          </a:xfrm>
        </p:grpSpPr>
        <p:grpSp>
          <p:nvGrpSpPr>
            <p:cNvPr id="21" name="Group 17"/>
            <p:cNvGrpSpPr>
              <a:grpSpLocks/>
            </p:cNvGrpSpPr>
            <p:nvPr/>
          </p:nvGrpSpPr>
          <p:grpSpPr bwMode="auto">
            <a:xfrm>
              <a:off x="5257800" y="2814639"/>
              <a:ext cx="2058988" cy="3051176"/>
              <a:chOff x="1140881" y="2642660"/>
              <a:chExt cx="2059519" cy="3051638"/>
            </a:xfrm>
          </p:grpSpPr>
          <p:sp>
            <p:nvSpPr>
              <p:cNvPr id="23" name="Rounded Rectangle 11"/>
              <p:cNvSpPr/>
              <p:nvPr/>
            </p:nvSpPr>
            <p:spPr bwMode="auto">
              <a:xfrm>
                <a:off x="1142469" y="3657226"/>
                <a:ext cx="2057931" cy="409637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Sparse C</a:t>
                </a:r>
                <a:r>
                  <a:rPr lang="en-US" altLang="zh-CN" sz="1600" dirty="0">
                    <a:solidFill>
                      <a:srgbClr val="000000"/>
                    </a:solidFill>
                  </a:rPr>
                  <a:t>oding </a:t>
                </a:r>
              </a:p>
            </p:txBody>
          </p:sp>
          <p:sp>
            <p:nvSpPr>
              <p:cNvPr id="24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264266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25" name="Rounded Rectangle 33"/>
              <p:cNvSpPr/>
              <p:nvPr/>
            </p:nvSpPr>
            <p:spPr bwMode="auto">
              <a:xfrm>
                <a:off x="1142469" y="2895110"/>
                <a:ext cx="2026172" cy="400111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rgbClr val="000000"/>
                    </a:solidFill>
                  </a:rPr>
                  <a:t>Dense </a:t>
                </a:r>
                <a:r>
                  <a:rPr lang="en-US" altLang="zh-CN" sz="1600" dirty="0">
                    <a:solidFill>
                      <a:schemeClr val="tx1"/>
                    </a:solidFill>
                  </a:rPr>
                  <a:t>SIFT</a:t>
                </a:r>
              </a:p>
            </p:txBody>
          </p:sp>
          <p:sp>
            <p:nvSpPr>
              <p:cNvPr id="26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3384549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27" name="Rounded Rectangle 11"/>
              <p:cNvSpPr/>
              <p:nvPr/>
            </p:nvSpPr>
            <p:spPr bwMode="auto">
              <a:xfrm>
                <a:off x="1142469" y="4424105"/>
                <a:ext cx="2056342" cy="509664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</a:rPr>
                  <a:t>Spatial Max Pooling</a:t>
                </a:r>
              </a:p>
            </p:txBody>
          </p:sp>
          <p:sp>
            <p:nvSpPr>
              <p:cNvPr id="28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4124325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29" name="Rounded Rectangle 37"/>
              <p:cNvSpPr/>
              <p:nvPr/>
            </p:nvSpPr>
            <p:spPr bwMode="auto">
              <a:xfrm>
                <a:off x="1140881" y="5313240"/>
                <a:ext cx="2059519" cy="381058"/>
              </a:xfrm>
              <a:prstGeom prst="roundRect">
                <a:avLst/>
              </a:prstGeom>
              <a:gradFill flip="none" rotWithShape="1">
                <a:gsLst>
                  <a:gs pos="0">
                    <a:schemeClr val="lt1">
                      <a:shade val="30000"/>
                      <a:satMod val="115000"/>
                    </a:schemeClr>
                  </a:gs>
                  <a:gs pos="50000">
                    <a:schemeClr val="lt1">
                      <a:shade val="67500"/>
                      <a:satMod val="115000"/>
                    </a:schemeClr>
                  </a:gs>
                  <a:gs pos="100000">
                    <a:schemeClr val="lt1">
                      <a:shade val="100000"/>
                      <a:satMod val="115000"/>
                    </a:schemeClr>
                  </a:gs>
                </a:gsLst>
                <a:lin ang="8100000" scaled="1"/>
                <a:tileRect/>
              </a:gradFill>
              <a:ln w="19050">
                <a:solidFill>
                  <a:schemeClr val="tx2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defRPr/>
                </a:pPr>
                <a:r>
                  <a:rPr lang="en-US" altLang="zh-CN" sz="1600" dirty="0">
                    <a:solidFill>
                      <a:schemeClr val="tx1"/>
                    </a:solidFill>
                    <a:latin typeface="Arial" charset="0"/>
                    <a:ea typeface="Arial" charset="0"/>
                    <a:cs typeface="Arial" charset="0"/>
                  </a:rPr>
                  <a:t>Linear SVM</a:t>
                </a:r>
                <a:endParaRPr lang="en-US" altLang="zh-CN" sz="1600" dirty="0">
                  <a:solidFill>
                    <a:schemeClr val="tx1"/>
                  </a:solidFill>
                  <a:ea typeface="Arial" charset="0"/>
                  <a:cs typeface="Arial" charset="0"/>
                </a:endParaRPr>
              </a:p>
            </p:txBody>
          </p:sp>
          <p:sp>
            <p:nvSpPr>
              <p:cNvPr id="30" name="Right Arrow 7"/>
              <p:cNvSpPr>
                <a:spLocks noChangeArrowheads="1"/>
              </p:cNvSpPr>
              <p:nvPr/>
            </p:nvSpPr>
            <p:spPr bwMode="auto">
              <a:xfrm rot="5400000">
                <a:off x="2070102" y="5056700"/>
                <a:ext cx="228600" cy="228600"/>
              </a:xfrm>
              <a:prstGeom prst="rightArrow">
                <a:avLst>
                  <a:gd name="adj1" fmla="val 50000"/>
                  <a:gd name="adj2" fmla="val 50000"/>
                </a:avLst>
              </a:prstGeom>
              <a:gradFill rotWithShape="1">
                <a:gsLst>
                  <a:gs pos="0">
                    <a:srgbClr val="E1E8F5"/>
                  </a:gs>
                  <a:gs pos="50000">
                    <a:srgbClr val="C2D1ED"/>
                  </a:gs>
                  <a:gs pos="100000">
                    <a:srgbClr val="9AB5E4"/>
                  </a:gs>
                </a:gsLst>
                <a:lin ang="0" scaled="1"/>
              </a:gradFill>
              <a:ln w="1905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rot="10800000" vert="eaVert" anchor="ctr"/>
              <a:lstStyle>
                <a:defPPr>
                  <a:defRPr lang="ja-JP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5pPr>
                <a:lvl6pPr marL="22860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6pPr>
                <a:lvl7pPr marL="27432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7pPr>
                <a:lvl8pPr marL="32004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8pPr>
                <a:lvl9pPr marL="3657600" algn="l" defTabSz="914400" rtl="0" eaLnBrk="1" latinLnBrk="0" hangingPunct="1">
                  <a:defRPr kumimoji="1"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+mn-cs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</a:endParaRPr>
              </a:p>
            </p:txBody>
          </p:sp>
        </p:grpSp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15000" y="1828800"/>
              <a:ext cx="1087438" cy="920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0" name="TextBox 39"/>
          <p:cNvSpPr txBox="1"/>
          <p:nvPr/>
        </p:nvSpPr>
        <p:spPr>
          <a:xfrm>
            <a:off x="5727435" y="5546463"/>
            <a:ext cx="1676400" cy="9239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64%</a:t>
            </a:r>
            <a:r>
              <a:rPr lang="en-US" sz="5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</a:p>
        </p:txBody>
      </p:sp>
      <p:sp>
        <p:nvSpPr>
          <p:cNvPr id="51" name="TextBox 40"/>
          <p:cNvSpPr txBox="1"/>
          <p:nvPr/>
        </p:nvSpPr>
        <p:spPr>
          <a:xfrm>
            <a:off x="2833647" y="5736963"/>
            <a:ext cx="1676400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50% </a:t>
            </a:r>
          </a:p>
        </p:txBody>
      </p:sp>
      <p:sp>
        <p:nvSpPr>
          <p:cNvPr id="52" name="TextBox 41"/>
          <p:cNvSpPr txBox="1"/>
          <p:nvPr/>
        </p:nvSpPr>
        <p:spPr>
          <a:xfrm>
            <a:off x="8852541" y="5555988"/>
            <a:ext cx="1676400" cy="9239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73%</a:t>
            </a:r>
            <a:r>
              <a:rPr lang="en-US" sz="5400" b="1" dirty="0">
                <a:solidFill>
                  <a:schemeClr val="bg2">
                    <a:lumMod val="7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 </a:t>
            </a:r>
          </a:p>
        </p:txBody>
      </p:sp>
      <p:sp>
        <p:nvSpPr>
          <p:cNvPr id="55" name="Title 1"/>
          <p:cNvSpPr>
            <a:spLocks noGrp="1"/>
          </p:cNvSpPr>
          <p:nvPr/>
        </p:nvSpPr>
        <p:spPr bwMode="auto">
          <a:xfrm>
            <a:off x="951553" y="1027157"/>
            <a:ext cx="5830248" cy="611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ctr" anchorCtr="0" compatLnSpc="1">
            <a:prstTxWarp prst="textNoShape">
              <a:avLst/>
            </a:prstTxWarp>
          </a:bodyPr>
          <a:lstStyle>
            <a:lvl1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+mj-lt"/>
                <a:ea typeface="MS PGothic" panose="020B0600070205080204" pitchFamily="34" charset="-128"/>
                <a:cs typeface="ＭＳ Ｐゴシック" charset="-128"/>
              </a:defRPr>
            </a:lvl1pPr>
            <a:lvl2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2pPr>
            <a:lvl3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3pPr>
            <a:lvl4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4pPr>
            <a:lvl5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5pPr>
            <a:lvl6pPr marL="4572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6pPr>
            <a:lvl7pPr marL="9144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7pPr>
            <a:lvl8pPr marL="13716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8pPr>
            <a:lvl9pPr marL="18288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9pPr>
          </a:lstStyle>
          <a:p>
            <a:r>
              <a:rPr lang="en-US" altLang="zh-CN" dirty="0">
                <a:solidFill>
                  <a:schemeClr val="tx1"/>
                </a:solidFill>
              </a:rPr>
              <a:t>Combine this with </a:t>
            </a:r>
            <a:r>
              <a:rPr lang="en-US" altLang="zh-CN" dirty="0" smtClean="0">
                <a:solidFill>
                  <a:schemeClr val="tx1"/>
                </a:solidFill>
              </a:rPr>
              <a:t>SIFT</a:t>
            </a:r>
            <a:endParaRPr lang="en-US" altLang="zh-CN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719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464" y="1129352"/>
            <a:ext cx="9573961" cy="1667108"/>
          </a:xfrm>
          <a:prstGeom prst="rect">
            <a:avLst/>
          </a:prstGeom>
        </p:spPr>
      </p:pic>
      <p:sp>
        <p:nvSpPr>
          <p:cNvPr id="128" name="TextBox 11"/>
          <p:cNvSpPr txBox="1">
            <a:spLocks noChangeArrowheads="1"/>
          </p:cNvSpPr>
          <p:nvPr/>
        </p:nvSpPr>
        <p:spPr bwMode="auto">
          <a:xfrm>
            <a:off x="9286382" y="1077062"/>
            <a:ext cx="133260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algn="l" eaLnBrk="1" hangingPunct="1">
              <a:spcBef>
                <a:spcPts val="600"/>
              </a:spcBef>
            </a:pPr>
            <a:r>
              <a:rPr lang="en-US" altLang="zh-CN" sz="1400" dirty="0" smtClean="0">
                <a:ea typeface="宋体" panose="02010600030101010101" pitchFamily="2" charset="-122"/>
              </a:rPr>
              <a:t>Output label</a:t>
            </a:r>
            <a:endParaRPr lang="en-US" altLang="zh-CN" sz="1400" dirty="0">
              <a:ea typeface="宋体" panose="02010600030101010101" pitchFamily="2" charset="-122"/>
            </a:endParaRPr>
          </a:p>
        </p:txBody>
      </p:sp>
      <p:sp>
        <p:nvSpPr>
          <p:cNvPr id="133" name="TextBox 9"/>
          <p:cNvSpPr txBox="1">
            <a:spLocks noChangeArrowheads="1"/>
          </p:cNvSpPr>
          <p:nvPr/>
        </p:nvSpPr>
        <p:spPr bwMode="auto">
          <a:xfrm>
            <a:off x="4963544" y="2642571"/>
            <a:ext cx="22098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zh-CN" sz="1600" dirty="0" err="1" smtClean="0"/>
              <a:t>VQ</a:t>
            </a:r>
            <a:r>
              <a:rPr lang="en-US" altLang="zh-CN" sz="1600" dirty="0" smtClean="0"/>
              <a:t> Coding </a:t>
            </a:r>
            <a:endParaRPr lang="en-US" sz="1600" dirty="0"/>
          </a:p>
        </p:txBody>
      </p:sp>
      <p:sp>
        <p:nvSpPr>
          <p:cNvPr id="134" name="TextBox 9"/>
          <p:cNvSpPr txBox="1">
            <a:spLocks noChangeArrowheads="1"/>
          </p:cNvSpPr>
          <p:nvPr/>
        </p:nvSpPr>
        <p:spPr bwMode="auto">
          <a:xfrm>
            <a:off x="6804584" y="2640253"/>
            <a:ext cx="2209800" cy="3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zh-CN" sz="1600" dirty="0"/>
              <a:t>Average Pooling </a:t>
            </a:r>
          </a:p>
        </p:txBody>
      </p:sp>
      <p:sp>
        <p:nvSpPr>
          <p:cNvPr id="16" name="TextBox 25"/>
          <p:cNvSpPr txBox="1">
            <a:spLocks noChangeArrowheads="1"/>
          </p:cNvSpPr>
          <p:nvPr/>
        </p:nvSpPr>
        <p:spPr bwMode="auto">
          <a:xfrm>
            <a:off x="0" y="6457950"/>
            <a:ext cx="53080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/>
              <a:t>[</a:t>
            </a:r>
            <a:r>
              <a:rPr lang="en-US" altLang="zh-CN" sz="2000" dirty="0" err="1" smtClean="0"/>
              <a:t>Sydorov</a:t>
            </a:r>
            <a:r>
              <a:rPr lang="en-US" altLang="zh-CN" sz="2000" dirty="0" smtClean="0"/>
              <a:t>, </a:t>
            </a:r>
            <a:r>
              <a:rPr lang="en-US" altLang="zh-CN" sz="2000" dirty="0"/>
              <a:t>Sakurada </a:t>
            </a:r>
            <a:r>
              <a:rPr lang="en-US" altLang="zh-CN" sz="2000" dirty="0" smtClean="0"/>
              <a:t>&amp; </a:t>
            </a:r>
            <a:r>
              <a:rPr lang="en-US" altLang="zh-CN" sz="2000" dirty="0" err="1" smtClean="0"/>
              <a:t>Lampert</a:t>
            </a:r>
            <a:r>
              <a:rPr lang="en-US" altLang="zh-CN" sz="2000" dirty="0" smtClean="0"/>
              <a:t>, </a:t>
            </a:r>
            <a:r>
              <a:rPr lang="en-US" altLang="zh-CN" sz="2000" dirty="0" err="1" smtClean="0"/>
              <a:t>CVPR2014</a:t>
            </a:r>
            <a:r>
              <a:rPr lang="en-US" altLang="zh-CN" sz="2000" dirty="0" smtClean="0"/>
              <a:t>]</a:t>
            </a:r>
            <a:endParaRPr lang="en-US" altLang="zh-CN" sz="2000" dirty="0"/>
          </a:p>
        </p:txBody>
      </p:sp>
      <p:sp>
        <p:nvSpPr>
          <p:cNvPr id="17" name="TextBox 9"/>
          <p:cNvSpPr txBox="1">
            <a:spLocks noChangeArrowheads="1"/>
          </p:cNvSpPr>
          <p:nvPr/>
        </p:nvSpPr>
        <p:spPr bwMode="auto">
          <a:xfrm>
            <a:off x="9357115" y="2781079"/>
            <a:ext cx="2209800" cy="3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zh-CN" sz="1600" dirty="0" smtClean="0"/>
              <a:t>Nonlinear SVM</a:t>
            </a:r>
            <a:endParaRPr lang="en-US" altLang="zh-CN" sz="1600" dirty="0"/>
          </a:p>
        </p:txBody>
      </p:sp>
      <p:sp>
        <p:nvSpPr>
          <p:cNvPr id="19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30" name="TextBox 11"/>
          <p:cNvSpPr txBox="1">
            <a:spLocks noChangeArrowheads="1"/>
          </p:cNvSpPr>
          <p:nvPr/>
        </p:nvSpPr>
        <p:spPr bwMode="auto">
          <a:xfrm>
            <a:off x="1992954" y="2642570"/>
            <a:ext cx="165448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/>
              <a:t>Local Gradients</a:t>
            </a:r>
          </a:p>
        </p:txBody>
      </p:sp>
      <p:sp>
        <p:nvSpPr>
          <p:cNvPr id="31" name="TextBox 11"/>
          <p:cNvSpPr txBox="1">
            <a:spLocks noChangeArrowheads="1"/>
          </p:cNvSpPr>
          <p:nvPr/>
        </p:nvSpPr>
        <p:spPr bwMode="auto">
          <a:xfrm>
            <a:off x="3815812" y="2642571"/>
            <a:ext cx="1399170" cy="307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/>
              <a:t>Pooling</a:t>
            </a:r>
            <a:endParaRPr lang="en-US" altLang="zh-CN" sz="1400" dirty="0"/>
          </a:p>
        </p:txBody>
      </p:sp>
      <p:sp>
        <p:nvSpPr>
          <p:cNvPr id="32" name="左大括号 31"/>
          <p:cNvSpPr/>
          <p:nvPr/>
        </p:nvSpPr>
        <p:spPr>
          <a:xfrm rot="16200000">
            <a:off x="3379275" y="1832669"/>
            <a:ext cx="268106" cy="2619538"/>
          </a:xfrm>
          <a:prstGeom prst="leftBrace">
            <a:avLst>
              <a:gd name="adj1" fmla="val 89728"/>
              <a:gd name="adj2" fmla="val 49501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11"/>
          <p:cNvSpPr txBox="1">
            <a:spLocks noChangeArrowheads="1"/>
          </p:cNvSpPr>
          <p:nvPr/>
        </p:nvSpPr>
        <p:spPr bwMode="auto">
          <a:xfrm>
            <a:off x="2820197" y="3334528"/>
            <a:ext cx="13991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/>
              <a:t>SIFT or HOG 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115084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464" y="1129352"/>
            <a:ext cx="9573961" cy="1667108"/>
          </a:xfrm>
          <a:prstGeom prst="rect">
            <a:avLst/>
          </a:prstGeom>
        </p:spPr>
      </p:pic>
      <p:sp>
        <p:nvSpPr>
          <p:cNvPr id="128" name="TextBox 11"/>
          <p:cNvSpPr txBox="1">
            <a:spLocks noChangeArrowheads="1"/>
          </p:cNvSpPr>
          <p:nvPr/>
        </p:nvSpPr>
        <p:spPr bwMode="auto">
          <a:xfrm>
            <a:off x="9286382" y="1077062"/>
            <a:ext cx="133260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algn="l" eaLnBrk="1" hangingPunct="1">
              <a:spcBef>
                <a:spcPts val="600"/>
              </a:spcBef>
            </a:pPr>
            <a:r>
              <a:rPr lang="en-US" altLang="zh-CN" sz="1400" dirty="0" smtClean="0">
                <a:ea typeface="宋体" panose="02010600030101010101" pitchFamily="2" charset="-122"/>
              </a:rPr>
              <a:t>Output label</a:t>
            </a:r>
            <a:endParaRPr lang="en-US" altLang="zh-CN" sz="1400" dirty="0">
              <a:ea typeface="宋体" panose="02010600030101010101" pitchFamily="2" charset="-122"/>
            </a:endParaRPr>
          </a:p>
        </p:txBody>
      </p:sp>
      <p:sp>
        <p:nvSpPr>
          <p:cNvPr id="133" name="TextBox 9"/>
          <p:cNvSpPr txBox="1">
            <a:spLocks noChangeArrowheads="1"/>
          </p:cNvSpPr>
          <p:nvPr/>
        </p:nvSpPr>
        <p:spPr bwMode="auto">
          <a:xfrm>
            <a:off x="4963544" y="2642571"/>
            <a:ext cx="22098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zh-CN" sz="1600" dirty="0" err="1" smtClean="0">
                <a:solidFill>
                  <a:srgbClr val="FF0000"/>
                </a:solidFill>
              </a:rPr>
              <a:t>VQ</a:t>
            </a:r>
            <a:r>
              <a:rPr lang="en-US" altLang="zh-CN" sz="1600" dirty="0" smtClean="0">
                <a:solidFill>
                  <a:srgbClr val="FF0000"/>
                </a:solidFill>
              </a:rPr>
              <a:t> Coding </a:t>
            </a:r>
            <a:endParaRPr lang="en-US" sz="1600" dirty="0"/>
          </a:p>
        </p:txBody>
      </p:sp>
      <p:sp>
        <p:nvSpPr>
          <p:cNvPr id="134" name="TextBox 9"/>
          <p:cNvSpPr txBox="1">
            <a:spLocks noChangeArrowheads="1"/>
          </p:cNvSpPr>
          <p:nvPr/>
        </p:nvSpPr>
        <p:spPr bwMode="auto">
          <a:xfrm>
            <a:off x="6804584" y="2640253"/>
            <a:ext cx="2209800" cy="3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zh-CN" sz="1600" dirty="0">
                <a:solidFill>
                  <a:srgbClr val="FF0000"/>
                </a:solidFill>
              </a:rPr>
              <a:t>Average Pooling </a:t>
            </a:r>
          </a:p>
        </p:txBody>
      </p:sp>
      <p:sp>
        <p:nvSpPr>
          <p:cNvPr id="17" name="TextBox 9"/>
          <p:cNvSpPr txBox="1">
            <a:spLocks noChangeArrowheads="1"/>
          </p:cNvSpPr>
          <p:nvPr/>
        </p:nvSpPr>
        <p:spPr bwMode="auto">
          <a:xfrm>
            <a:off x="9357115" y="2781079"/>
            <a:ext cx="2209800" cy="3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altLang="zh-CN" sz="1600" dirty="0" smtClean="0">
                <a:solidFill>
                  <a:srgbClr val="FF0000"/>
                </a:solidFill>
              </a:rPr>
              <a:t>Nonlinear SVM</a:t>
            </a:r>
            <a:endParaRPr lang="en-US" altLang="zh-CN" sz="1600" dirty="0">
              <a:solidFill>
                <a:srgbClr val="FF0000"/>
              </a:solidFill>
            </a:endParaRPr>
          </a:p>
        </p:txBody>
      </p:sp>
      <p:sp>
        <p:nvSpPr>
          <p:cNvPr id="19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30" name="TextBox 11"/>
          <p:cNvSpPr txBox="1">
            <a:spLocks noChangeArrowheads="1"/>
          </p:cNvSpPr>
          <p:nvPr/>
        </p:nvSpPr>
        <p:spPr bwMode="auto">
          <a:xfrm>
            <a:off x="1992954" y="2642570"/>
            <a:ext cx="165448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/>
              <a:t>Local Gradients</a:t>
            </a:r>
          </a:p>
        </p:txBody>
      </p:sp>
      <p:sp>
        <p:nvSpPr>
          <p:cNvPr id="31" name="TextBox 11"/>
          <p:cNvSpPr txBox="1">
            <a:spLocks noChangeArrowheads="1"/>
          </p:cNvSpPr>
          <p:nvPr/>
        </p:nvSpPr>
        <p:spPr bwMode="auto">
          <a:xfrm>
            <a:off x="3815812" y="2642571"/>
            <a:ext cx="1399170" cy="307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/>
              <a:t>Pooling</a:t>
            </a:r>
            <a:endParaRPr lang="en-US" altLang="zh-CN" sz="1400" dirty="0"/>
          </a:p>
        </p:txBody>
      </p:sp>
      <p:sp>
        <p:nvSpPr>
          <p:cNvPr id="32" name="左大括号 31"/>
          <p:cNvSpPr/>
          <p:nvPr/>
        </p:nvSpPr>
        <p:spPr>
          <a:xfrm rot="16200000">
            <a:off x="3379275" y="1832669"/>
            <a:ext cx="268106" cy="2619538"/>
          </a:xfrm>
          <a:prstGeom prst="leftBrace">
            <a:avLst>
              <a:gd name="adj1" fmla="val 89728"/>
              <a:gd name="adj2" fmla="val 49501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11"/>
          <p:cNvSpPr txBox="1">
            <a:spLocks noChangeArrowheads="1"/>
          </p:cNvSpPr>
          <p:nvPr/>
        </p:nvSpPr>
        <p:spPr bwMode="auto">
          <a:xfrm>
            <a:off x="2820197" y="3334528"/>
            <a:ext cx="13991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/>
              <a:t>SIFT or HOG </a:t>
            </a:r>
            <a:endParaRPr lang="en-US" altLang="zh-CN" sz="1400" dirty="0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464" y="4006383"/>
            <a:ext cx="9573961" cy="1667108"/>
          </a:xfrm>
          <a:prstGeom prst="rect">
            <a:avLst/>
          </a:prstGeom>
        </p:spPr>
      </p:pic>
      <p:sp>
        <p:nvSpPr>
          <p:cNvPr id="22" name="TextBox 11"/>
          <p:cNvSpPr txBox="1">
            <a:spLocks noChangeArrowheads="1"/>
          </p:cNvSpPr>
          <p:nvPr/>
        </p:nvSpPr>
        <p:spPr bwMode="auto">
          <a:xfrm>
            <a:off x="9286382" y="3852495"/>
            <a:ext cx="133260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algn="l" eaLnBrk="1" hangingPunct="1">
              <a:spcBef>
                <a:spcPts val="600"/>
              </a:spcBef>
            </a:pPr>
            <a:r>
              <a:rPr lang="en-US" altLang="zh-CN" sz="1400" dirty="0" smtClean="0">
                <a:ea typeface="宋体" panose="02010600030101010101" pitchFamily="2" charset="-122"/>
              </a:rPr>
              <a:t>Output label</a:t>
            </a:r>
            <a:endParaRPr lang="en-US" altLang="zh-CN" sz="1400" dirty="0">
              <a:ea typeface="宋体" panose="02010600030101010101" pitchFamily="2" charset="-122"/>
            </a:endParaRPr>
          </a:p>
        </p:txBody>
      </p:sp>
      <p:sp>
        <p:nvSpPr>
          <p:cNvPr id="23" name="TextBox 11"/>
          <p:cNvSpPr txBox="1">
            <a:spLocks noChangeArrowheads="1"/>
          </p:cNvSpPr>
          <p:nvPr/>
        </p:nvSpPr>
        <p:spPr bwMode="auto">
          <a:xfrm>
            <a:off x="1992954" y="5519602"/>
            <a:ext cx="165448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/>
              <a:t>Local Gradients</a:t>
            </a:r>
          </a:p>
        </p:txBody>
      </p:sp>
      <p:sp>
        <p:nvSpPr>
          <p:cNvPr id="24" name="TextBox 11"/>
          <p:cNvSpPr txBox="1">
            <a:spLocks noChangeArrowheads="1"/>
          </p:cNvSpPr>
          <p:nvPr/>
        </p:nvSpPr>
        <p:spPr bwMode="auto">
          <a:xfrm>
            <a:off x="3815812" y="5519603"/>
            <a:ext cx="1399170" cy="307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/>
              <a:t>Pooling</a:t>
            </a:r>
            <a:endParaRPr lang="en-US" altLang="zh-CN" sz="1400" dirty="0"/>
          </a:p>
        </p:txBody>
      </p:sp>
      <p:sp>
        <p:nvSpPr>
          <p:cNvPr id="25" name="左大括号 24"/>
          <p:cNvSpPr/>
          <p:nvPr/>
        </p:nvSpPr>
        <p:spPr>
          <a:xfrm rot="16200000">
            <a:off x="3379275" y="4709701"/>
            <a:ext cx="268106" cy="2619538"/>
          </a:xfrm>
          <a:prstGeom prst="leftBrace">
            <a:avLst>
              <a:gd name="adj1" fmla="val 89728"/>
              <a:gd name="adj2" fmla="val 49501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11"/>
          <p:cNvSpPr txBox="1">
            <a:spLocks noChangeArrowheads="1"/>
          </p:cNvSpPr>
          <p:nvPr/>
        </p:nvSpPr>
        <p:spPr bwMode="auto">
          <a:xfrm>
            <a:off x="2820197" y="6211560"/>
            <a:ext cx="13991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/>
              <a:t>SIFT or HOG </a:t>
            </a:r>
            <a:endParaRPr lang="en-US" altLang="zh-CN" sz="1400" dirty="0"/>
          </a:p>
        </p:txBody>
      </p:sp>
      <p:sp>
        <p:nvSpPr>
          <p:cNvPr id="27" name="TextBox 9"/>
          <p:cNvSpPr txBox="1">
            <a:spLocks noChangeArrowheads="1"/>
          </p:cNvSpPr>
          <p:nvPr/>
        </p:nvSpPr>
        <p:spPr bwMode="auto">
          <a:xfrm>
            <a:off x="4963544" y="5519602"/>
            <a:ext cx="2209800" cy="3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sz="1600" dirty="0">
                <a:solidFill>
                  <a:srgbClr val="FF0000"/>
                </a:solidFill>
              </a:rPr>
              <a:t>S</a:t>
            </a:r>
            <a:r>
              <a:rPr lang="en-US" altLang="zh-CN" sz="1600" dirty="0">
                <a:solidFill>
                  <a:srgbClr val="FF0000"/>
                </a:solidFill>
              </a:rPr>
              <a:t>parse</a:t>
            </a:r>
            <a:r>
              <a:rPr lang="en-US" sz="1600" dirty="0">
                <a:solidFill>
                  <a:srgbClr val="FF0000"/>
                </a:solidFill>
              </a:rPr>
              <a:t> Coding</a:t>
            </a:r>
          </a:p>
        </p:txBody>
      </p:sp>
      <p:sp>
        <p:nvSpPr>
          <p:cNvPr id="28" name="TextBox 9"/>
          <p:cNvSpPr txBox="1">
            <a:spLocks noChangeArrowheads="1"/>
          </p:cNvSpPr>
          <p:nvPr/>
        </p:nvSpPr>
        <p:spPr bwMode="auto">
          <a:xfrm>
            <a:off x="6804584" y="5517284"/>
            <a:ext cx="2209800" cy="3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sz="1600" dirty="0" smtClean="0">
                <a:solidFill>
                  <a:srgbClr val="FF0000"/>
                </a:solidFill>
              </a:rPr>
              <a:t>Max pooling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29" name="TextBox 13"/>
          <p:cNvSpPr txBox="1">
            <a:spLocks noChangeArrowheads="1"/>
          </p:cNvSpPr>
          <p:nvPr/>
        </p:nvSpPr>
        <p:spPr bwMode="auto">
          <a:xfrm>
            <a:off x="9642222" y="5686553"/>
            <a:ext cx="1371600" cy="5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sz="1600" dirty="0">
                <a:solidFill>
                  <a:srgbClr val="FF0000"/>
                </a:solidFill>
              </a:rPr>
              <a:t>Linear Classifier</a:t>
            </a:r>
          </a:p>
        </p:txBody>
      </p:sp>
      <p:sp>
        <p:nvSpPr>
          <p:cNvPr id="34" name="TextBox 25"/>
          <p:cNvSpPr txBox="1">
            <a:spLocks noChangeArrowheads="1"/>
          </p:cNvSpPr>
          <p:nvPr/>
        </p:nvSpPr>
        <p:spPr bwMode="auto">
          <a:xfrm>
            <a:off x="0" y="6457950"/>
            <a:ext cx="43243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eaLnBrk="1" hangingPunct="1"/>
            <a:r>
              <a:rPr lang="en-US" altLang="zh-CN" sz="2000" dirty="0"/>
              <a:t>[Yang, Yu, Gong &amp; Huang, CVPR09]</a:t>
            </a:r>
          </a:p>
        </p:txBody>
      </p:sp>
    </p:spTree>
    <p:extLst>
      <p:ext uri="{BB962C8B-B14F-4D97-AF65-F5344CB8AC3E}">
        <p14:creationId xmlns:p14="http://schemas.microsoft.com/office/powerpoint/2010/main" val="22137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54" name="TextBox 25"/>
          <p:cNvSpPr txBox="1">
            <a:spLocks noChangeArrowheads="1"/>
          </p:cNvSpPr>
          <p:nvPr/>
        </p:nvSpPr>
        <p:spPr bwMode="auto">
          <a:xfrm>
            <a:off x="0" y="6457950"/>
            <a:ext cx="41210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eaLnBrk="1" hangingPunct="1"/>
            <a:r>
              <a:rPr lang="en-US" altLang="zh-CN" sz="2000" dirty="0" smtClean="0"/>
              <a:t>[Wang, Yang</a:t>
            </a:r>
            <a:r>
              <a:rPr lang="en-US" altLang="zh-CN" sz="2000" dirty="0"/>
              <a:t>, </a:t>
            </a:r>
            <a:r>
              <a:rPr lang="en-US" altLang="zh-CN" sz="2000" dirty="0" smtClean="0"/>
              <a:t>Yu et al. </a:t>
            </a:r>
            <a:r>
              <a:rPr lang="en-US" altLang="zh-CN" sz="2000" dirty="0" err="1" smtClean="0"/>
              <a:t>CVPR2010</a:t>
            </a:r>
            <a:r>
              <a:rPr lang="en-US" altLang="zh-CN" sz="2000" dirty="0" smtClean="0"/>
              <a:t>]</a:t>
            </a:r>
            <a:endParaRPr lang="en-US" altLang="zh-CN" sz="2000" dirty="0"/>
          </a:p>
        </p:txBody>
      </p:sp>
      <p:sp>
        <p:nvSpPr>
          <p:cNvPr id="53" name="Title 1"/>
          <p:cNvSpPr>
            <a:spLocks noGrp="1"/>
          </p:cNvSpPr>
          <p:nvPr/>
        </p:nvSpPr>
        <p:spPr bwMode="auto">
          <a:xfrm>
            <a:off x="951553" y="1027157"/>
            <a:ext cx="5830248" cy="611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ctr" anchorCtr="0" compatLnSpc="1">
            <a:prstTxWarp prst="textNoShape">
              <a:avLst/>
            </a:prstTxWarp>
          </a:bodyPr>
          <a:lstStyle>
            <a:lvl1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+mj-lt"/>
                <a:ea typeface="MS PGothic" panose="020B0600070205080204" pitchFamily="34" charset="-128"/>
                <a:cs typeface="ＭＳ Ｐゴシック" charset="-128"/>
              </a:defRPr>
            </a:lvl1pPr>
            <a:lvl2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2pPr>
            <a:lvl3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3pPr>
            <a:lvl4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4pPr>
            <a:lvl5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MS PGothic" panose="020B0600070205080204" pitchFamily="34" charset="-128"/>
                <a:cs typeface="ＭＳ Ｐゴシック" charset="-128"/>
              </a:defRPr>
            </a:lvl5pPr>
            <a:lvl6pPr marL="4572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6pPr>
            <a:lvl7pPr marL="9144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7pPr>
            <a:lvl8pPr marL="13716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8pPr>
            <a:lvl9pPr marL="1828800" algn="l" defTabSz="912813" rtl="0" fontAlgn="base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rgbClr val="FF0000"/>
                </a:solidFill>
                <a:latin typeface="Tahoma" pitchFamily="34" charset="0"/>
                <a:ea typeface="ＭＳ Ｐゴシック" pitchFamily="50" charset="-128"/>
              </a:defRPr>
            </a:lvl9pPr>
          </a:lstStyle>
          <a:p>
            <a:r>
              <a:rPr lang="en-US" altLang="zh-CN" dirty="0" smtClean="0">
                <a:solidFill>
                  <a:schemeClr val="tx1"/>
                </a:solidFill>
              </a:rPr>
              <a:t>LLC</a:t>
            </a:r>
            <a:endParaRPr lang="en-US" altLang="zh-CN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2838" y="1655370"/>
            <a:ext cx="7774876" cy="2677655"/>
          </a:xfrm>
          <a:prstGeom prst="rect">
            <a:avLst/>
          </a:prstGeom>
        </p:spPr>
      </p:pic>
      <p:graphicFrame>
        <p:nvGraphicFramePr>
          <p:cNvPr id="56" name="对象 5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3994708"/>
              </p:ext>
            </p:extLst>
          </p:nvPr>
        </p:nvGraphicFramePr>
        <p:xfrm>
          <a:off x="3320953" y="4899294"/>
          <a:ext cx="6338645" cy="9305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70" name="Equation" r:id="rId6" imgW="2933640" imgH="431640" progId="Equation.DSMT4">
                  <p:embed/>
                </p:oleObj>
              </mc:Choice>
              <mc:Fallback>
                <p:oleObj name="Equation" r:id="rId6" imgW="293364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320953" y="4899294"/>
                        <a:ext cx="6338645" cy="9305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9929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38834" y="1031071"/>
            <a:ext cx="361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1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262068" y="2118031"/>
            <a:ext cx="40390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 smtClean="0">
                <a:solidFill>
                  <a:srgbClr val="519CD6"/>
                </a:solidFill>
                <a:latin typeface="Helvetica LT Std" panose="020B0504020202020204" pitchFamily="34" charset="0"/>
                <a:ea typeface="Hiragino Sans GB W3" panose="020B0300000000000000" pitchFamily="34" charset="-122"/>
              </a:rPr>
              <a:t>4</a:t>
            </a:r>
            <a:endParaRPr lang="zh-CN" altLang="en-US" sz="11500" b="1" dirty="0">
              <a:solidFill>
                <a:srgbClr val="519CD6"/>
              </a:solidFill>
              <a:latin typeface="Helvetica LT Std" panose="020B0504020202020204" pitchFamily="34" charset="0"/>
              <a:ea typeface="Hiragino Sans GB W3" panose="020B0300000000000000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214748" y="3997605"/>
            <a:ext cx="5776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Hierarchical </a:t>
            </a:r>
            <a:endParaRPr lang="en-US" altLang="zh-CN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2222633" y="2248658"/>
            <a:ext cx="2542903" cy="2823396"/>
            <a:chOff x="907956" y="1083233"/>
            <a:chExt cx="2542903" cy="2823396"/>
          </a:xfrm>
        </p:grpSpPr>
        <p:sp>
          <p:nvSpPr>
            <p:cNvPr id="47" name="圆角矩形 46"/>
            <p:cNvSpPr/>
            <p:nvPr/>
          </p:nvSpPr>
          <p:spPr>
            <a:xfrm>
              <a:off x="907956" y="1083233"/>
              <a:ext cx="2542903" cy="2542903"/>
            </a:xfrm>
            <a:prstGeom prst="roundRect">
              <a:avLst>
                <a:gd name="adj" fmla="val 7763"/>
              </a:avLst>
            </a:prstGeom>
            <a:solidFill>
              <a:srgbClr val="519C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/>
          </p:nvSpPr>
          <p:spPr>
            <a:xfrm rot="2700000">
              <a:off x="1354021" y="1945953"/>
              <a:ext cx="2386795" cy="1534558"/>
            </a:xfrm>
            <a:custGeom>
              <a:avLst/>
              <a:gdLst>
                <a:gd name="connsiteX0" fmla="*/ 0 w 2386795"/>
                <a:gd name="connsiteY0" fmla="*/ 0 h 1534558"/>
                <a:gd name="connsiteX1" fmla="*/ 1712713 w 2386795"/>
                <a:gd name="connsiteY1" fmla="*/ 10255 h 1534558"/>
                <a:gd name="connsiteX2" fmla="*/ 2328976 w 2386795"/>
                <a:gd name="connsiteY2" fmla="*/ 626518 h 1534558"/>
                <a:gd name="connsiteX3" fmla="*/ 2328976 w 2386795"/>
                <a:gd name="connsiteY3" fmla="*/ 905692 h 1534558"/>
                <a:gd name="connsiteX4" fmla="*/ 1700110 w 2386795"/>
                <a:gd name="connsiteY4" fmla="*/ 1534558 h 1534558"/>
                <a:gd name="connsiteX5" fmla="*/ 825725 w 2386795"/>
                <a:gd name="connsiteY5" fmla="*/ 1534558 h 1534558"/>
                <a:gd name="connsiteX6" fmla="*/ 825725 w 2386795"/>
                <a:gd name="connsiteY6" fmla="*/ 825725 h 153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6795" h="1534558">
                  <a:moveTo>
                    <a:pt x="0" y="0"/>
                  </a:moveTo>
                  <a:lnTo>
                    <a:pt x="1712713" y="10255"/>
                  </a:lnTo>
                  <a:lnTo>
                    <a:pt x="2328976" y="626518"/>
                  </a:lnTo>
                  <a:cubicBezTo>
                    <a:pt x="2406068" y="703610"/>
                    <a:pt x="2406068" y="828601"/>
                    <a:pt x="2328976" y="905692"/>
                  </a:cubicBezTo>
                  <a:lnTo>
                    <a:pt x="1700110" y="1534558"/>
                  </a:lnTo>
                  <a:lnTo>
                    <a:pt x="825725" y="1534558"/>
                  </a:lnTo>
                  <a:lnTo>
                    <a:pt x="825725" y="825725"/>
                  </a:lnTo>
                  <a:close/>
                </a:path>
              </a:pathLst>
            </a:custGeom>
            <a:solidFill>
              <a:srgbClr val="3A87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饼形 48"/>
            <p:cNvSpPr/>
            <p:nvPr/>
          </p:nvSpPr>
          <p:spPr>
            <a:xfrm>
              <a:off x="1353023" y="1332637"/>
              <a:ext cx="1811384" cy="1811384"/>
            </a:xfrm>
            <a:prstGeom prst="pie">
              <a:avLst/>
            </a:prstGeom>
            <a:solidFill>
              <a:srgbClr val="FFFE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50" name="文本框 13"/>
          <p:cNvSpPr txBox="1"/>
          <p:nvPr/>
        </p:nvSpPr>
        <p:spPr>
          <a:xfrm>
            <a:off x="5214748" y="2022552"/>
            <a:ext cx="140806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rgbClr val="DDA44F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P</a:t>
            </a:r>
            <a:endParaRPr lang="zh-CN" altLang="en-US" sz="13800" dirty="0">
              <a:solidFill>
                <a:srgbClr val="DDA44F"/>
              </a:solidFill>
              <a:latin typeface="方正大黑简体" panose="03000509000000000000" pitchFamily="65" charset="-122"/>
              <a:ea typeface="方正大黑简体" panose="03000509000000000000" pitchFamily="65" charset="-122"/>
            </a:endParaRPr>
          </a:p>
        </p:txBody>
      </p:sp>
      <p:sp>
        <p:nvSpPr>
          <p:cNvPr id="51" name="文本框 14"/>
          <p:cNvSpPr txBox="1"/>
          <p:nvPr/>
        </p:nvSpPr>
        <p:spPr>
          <a:xfrm>
            <a:off x="6071431" y="2897999"/>
            <a:ext cx="15434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1500">
                <a:solidFill>
                  <a:srgbClr val="E36A6C"/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defRPr>
            </a:lvl1pPr>
          </a:lstStyle>
          <a:p>
            <a:r>
              <a:rPr lang="en-US" altLang="zh-CN" sz="6000" dirty="0">
                <a:solidFill>
                  <a:srgbClr val="DDA44F"/>
                </a:solidFill>
              </a:rPr>
              <a:t>art</a:t>
            </a:r>
            <a:endParaRPr lang="zh-CN" altLang="en-US" sz="6000" dirty="0">
              <a:solidFill>
                <a:srgbClr val="DDA44F"/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6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Hierarchical 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24" name="矩形 23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7300" y="2545263"/>
            <a:ext cx="5702300" cy="2847216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254187" y="2932492"/>
            <a:ext cx="6083113" cy="23380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Theoretical 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“…well-known depth-breadth tradeoff in circuits design [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Hastad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1987]. This suggests many functions can be much more efﬁciently represented with deeper architectures…”  </a:t>
            </a:r>
          </a:p>
          <a:p>
            <a:pPr algn="just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Bengio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LeCun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2007]</a:t>
            </a:r>
          </a:p>
        </p:txBody>
      </p:sp>
    </p:spTree>
    <p:extLst>
      <p:ext uri="{BB962C8B-B14F-4D97-AF65-F5344CB8AC3E}">
        <p14:creationId xmlns:p14="http://schemas.microsoft.com/office/powerpoint/2010/main" val="156698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Hierarchical 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436" y="2783979"/>
            <a:ext cx="9573961" cy="1667108"/>
          </a:xfrm>
          <a:prstGeom prst="rect">
            <a:avLst/>
          </a:prstGeom>
        </p:spPr>
      </p:pic>
      <p:sp>
        <p:nvSpPr>
          <p:cNvPr id="128" name="TextBox 11"/>
          <p:cNvSpPr txBox="1">
            <a:spLocks noChangeArrowheads="1"/>
          </p:cNvSpPr>
          <p:nvPr/>
        </p:nvSpPr>
        <p:spPr bwMode="auto">
          <a:xfrm>
            <a:off x="9257354" y="2630091"/>
            <a:ext cx="133260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algn="l" eaLnBrk="1" hangingPunct="1">
              <a:spcBef>
                <a:spcPts val="600"/>
              </a:spcBef>
            </a:pPr>
            <a:r>
              <a:rPr lang="en-US" altLang="zh-CN" sz="1400" dirty="0" smtClean="0">
                <a:ea typeface="宋体" panose="02010600030101010101" pitchFamily="2" charset="-122"/>
              </a:rPr>
              <a:t>Output label</a:t>
            </a:r>
            <a:endParaRPr lang="en-US" altLang="zh-CN" sz="1400" dirty="0">
              <a:ea typeface="宋体" panose="02010600030101010101" pitchFamily="2" charset="-122"/>
            </a:endParaRPr>
          </a:p>
        </p:txBody>
      </p:sp>
      <p:sp>
        <p:nvSpPr>
          <p:cNvPr id="129" name="TextBox 11"/>
          <p:cNvSpPr txBox="1">
            <a:spLocks noChangeArrowheads="1"/>
          </p:cNvSpPr>
          <p:nvPr/>
        </p:nvSpPr>
        <p:spPr bwMode="auto">
          <a:xfrm>
            <a:off x="1963926" y="4297198"/>
            <a:ext cx="165448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/>
              <a:t>C</a:t>
            </a:r>
            <a:r>
              <a:rPr lang="en-US" altLang="zh-CN" sz="1400" dirty="0" smtClean="0"/>
              <a:t>oding</a:t>
            </a:r>
            <a:endParaRPr lang="en-US" altLang="zh-CN" sz="1400" dirty="0"/>
          </a:p>
        </p:txBody>
      </p:sp>
      <p:sp>
        <p:nvSpPr>
          <p:cNvPr id="131" name="TextBox 11"/>
          <p:cNvSpPr txBox="1">
            <a:spLocks noChangeArrowheads="1"/>
          </p:cNvSpPr>
          <p:nvPr/>
        </p:nvSpPr>
        <p:spPr bwMode="auto">
          <a:xfrm>
            <a:off x="3786784" y="4297199"/>
            <a:ext cx="1399170" cy="307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/>
              <a:t>Pooling</a:t>
            </a:r>
            <a:endParaRPr lang="en-US" altLang="zh-CN" sz="1400" dirty="0"/>
          </a:p>
        </p:txBody>
      </p:sp>
      <p:sp>
        <p:nvSpPr>
          <p:cNvPr id="133" name="TextBox 9"/>
          <p:cNvSpPr txBox="1">
            <a:spLocks noChangeArrowheads="1"/>
          </p:cNvSpPr>
          <p:nvPr/>
        </p:nvSpPr>
        <p:spPr bwMode="auto">
          <a:xfrm>
            <a:off x="4934516" y="4297198"/>
            <a:ext cx="2209800" cy="3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sz="1600" dirty="0" smtClean="0"/>
              <a:t>Coding</a:t>
            </a:r>
            <a:endParaRPr lang="en-US" sz="1600" dirty="0"/>
          </a:p>
        </p:txBody>
      </p:sp>
      <p:sp>
        <p:nvSpPr>
          <p:cNvPr id="134" name="TextBox 9"/>
          <p:cNvSpPr txBox="1">
            <a:spLocks noChangeArrowheads="1"/>
          </p:cNvSpPr>
          <p:nvPr/>
        </p:nvSpPr>
        <p:spPr bwMode="auto">
          <a:xfrm>
            <a:off x="6775556" y="4294880"/>
            <a:ext cx="2209800" cy="3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sz="1600" dirty="0" smtClean="0"/>
              <a:t>Pooling</a:t>
            </a:r>
            <a:endParaRPr lang="en-US" sz="1600" dirty="0"/>
          </a:p>
        </p:txBody>
      </p:sp>
      <p:sp>
        <p:nvSpPr>
          <p:cNvPr id="136" name="TextBox 25"/>
          <p:cNvSpPr txBox="1">
            <a:spLocks noChangeArrowheads="1"/>
          </p:cNvSpPr>
          <p:nvPr/>
        </p:nvSpPr>
        <p:spPr bwMode="auto">
          <a:xfrm>
            <a:off x="-1" y="6457950"/>
            <a:ext cx="505532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 smtClean="0"/>
              <a:t>[LeCun, Boser, Denker et al, </a:t>
            </a:r>
            <a:r>
              <a:rPr lang="en-US" altLang="zh-CN" sz="2000" dirty="0" err="1" smtClean="0"/>
              <a:t>NC1989</a:t>
            </a:r>
            <a:r>
              <a:rPr lang="en-US" altLang="zh-CN" sz="2000" dirty="0" smtClean="0"/>
              <a:t>]</a:t>
            </a:r>
            <a:endParaRPr lang="en-US" altLang="zh-CN" sz="2000" dirty="0"/>
          </a:p>
        </p:txBody>
      </p:sp>
      <p:sp>
        <p:nvSpPr>
          <p:cNvPr id="137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138" name="Title 1"/>
          <p:cNvSpPr txBox="1">
            <a:spLocks/>
          </p:cNvSpPr>
          <p:nvPr/>
        </p:nvSpPr>
        <p:spPr>
          <a:xfrm>
            <a:off x="887104" y="1230643"/>
            <a:ext cx="1398896" cy="6422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52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Hierarchical 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436" y="2783979"/>
            <a:ext cx="9573961" cy="1667108"/>
          </a:xfrm>
          <a:prstGeom prst="rect">
            <a:avLst/>
          </a:prstGeom>
        </p:spPr>
      </p:pic>
      <p:sp>
        <p:nvSpPr>
          <p:cNvPr id="128" name="TextBox 11"/>
          <p:cNvSpPr txBox="1">
            <a:spLocks noChangeArrowheads="1"/>
          </p:cNvSpPr>
          <p:nvPr/>
        </p:nvSpPr>
        <p:spPr bwMode="auto">
          <a:xfrm>
            <a:off x="9257354" y="2630091"/>
            <a:ext cx="133260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algn="l" eaLnBrk="1" hangingPunct="1">
              <a:spcBef>
                <a:spcPts val="600"/>
              </a:spcBef>
            </a:pPr>
            <a:r>
              <a:rPr lang="en-US" altLang="zh-CN" sz="1400" dirty="0" smtClean="0">
                <a:ea typeface="宋体" panose="02010600030101010101" pitchFamily="2" charset="-122"/>
              </a:rPr>
              <a:t>Output label</a:t>
            </a:r>
            <a:endParaRPr lang="en-US" altLang="zh-CN" sz="1400" dirty="0">
              <a:ea typeface="宋体" panose="02010600030101010101" pitchFamily="2" charset="-122"/>
            </a:endParaRPr>
          </a:p>
        </p:txBody>
      </p:sp>
      <p:sp>
        <p:nvSpPr>
          <p:cNvPr id="129" name="TextBox 11"/>
          <p:cNvSpPr txBox="1">
            <a:spLocks noChangeArrowheads="1"/>
          </p:cNvSpPr>
          <p:nvPr/>
        </p:nvSpPr>
        <p:spPr bwMode="auto">
          <a:xfrm>
            <a:off x="1963926" y="4297198"/>
            <a:ext cx="165448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>
                <a:solidFill>
                  <a:srgbClr val="FF0000"/>
                </a:solidFill>
              </a:rPr>
              <a:t>C</a:t>
            </a:r>
            <a:r>
              <a:rPr lang="en-US" altLang="zh-CN" sz="1400" dirty="0" smtClean="0">
                <a:solidFill>
                  <a:srgbClr val="FF0000"/>
                </a:solidFill>
              </a:rPr>
              <a:t>oding</a:t>
            </a:r>
            <a:endParaRPr lang="en-US" altLang="zh-CN" sz="1400" dirty="0">
              <a:solidFill>
                <a:srgbClr val="FF0000"/>
              </a:solidFill>
            </a:endParaRPr>
          </a:p>
        </p:txBody>
      </p:sp>
      <p:sp>
        <p:nvSpPr>
          <p:cNvPr id="131" name="TextBox 11"/>
          <p:cNvSpPr txBox="1">
            <a:spLocks noChangeArrowheads="1"/>
          </p:cNvSpPr>
          <p:nvPr/>
        </p:nvSpPr>
        <p:spPr bwMode="auto">
          <a:xfrm>
            <a:off x="3786784" y="4297199"/>
            <a:ext cx="1399170" cy="307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/>
              <a:t>Pooling</a:t>
            </a:r>
            <a:endParaRPr lang="en-US" altLang="zh-CN" sz="1400" dirty="0"/>
          </a:p>
        </p:txBody>
      </p:sp>
      <p:sp>
        <p:nvSpPr>
          <p:cNvPr id="133" name="TextBox 9"/>
          <p:cNvSpPr txBox="1">
            <a:spLocks noChangeArrowheads="1"/>
          </p:cNvSpPr>
          <p:nvPr/>
        </p:nvSpPr>
        <p:spPr bwMode="auto">
          <a:xfrm>
            <a:off x="4934516" y="4297198"/>
            <a:ext cx="2209800" cy="3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sz="1600" dirty="0" smtClean="0">
                <a:solidFill>
                  <a:srgbClr val="FF0000"/>
                </a:solidFill>
              </a:rPr>
              <a:t>Coding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134" name="TextBox 9"/>
          <p:cNvSpPr txBox="1">
            <a:spLocks noChangeArrowheads="1"/>
          </p:cNvSpPr>
          <p:nvPr/>
        </p:nvSpPr>
        <p:spPr bwMode="auto">
          <a:xfrm>
            <a:off x="6775556" y="4294880"/>
            <a:ext cx="2209800" cy="33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r>
              <a:rPr lang="en-US" sz="1600" dirty="0" smtClean="0"/>
              <a:t>Pooling</a:t>
            </a:r>
            <a:endParaRPr lang="en-US" sz="1600" dirty="0"/>
          </a:p>
        </p:txBody>
      </p:sp>
      <p:sp>
        <p:nvSpPr>
          <p:cNvPr id="136" name="TextBox 25"/>
          <p:cNvSpPr txBox="1">
            <a:spLocks noChangeArrowheads="1"/>
          </p:cNvSpPr>
          <p:nvPr/>
        </p:nvSpPr>
        <p:spPr bwMode="auto">
          <a:xfrm>
            <a:off x="-1" y="6457950"/>
            <a:ext cx="505532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 smtClean="0"/>
              <a:t>[LeCun, Boser, Denker et al, </a:t>
            </a:r>
            <a:r>
              <a:rPr lang="en-US" altLang="zh-CN" sz="2000" dirty="0" err="1" smtClean="0"/>
              <a:t>NC1989</a:t>
            </a:r>
            <a:r>
              <a:rPr lang="en-US" altLang="zh-CN" sz="2000" dirty="0" smtClean="0"/>
              <a:t>]</a:t>
            </a:r>
            <a:endParaRPr lang="en-US" altLang="zh-CN" sz="2000" dirty="0"/>
          </a:p>
        </p:txBody>
      </p:sp>
      <p:sp>
        <p:nvSpPr>
          <p:cNvPr id="137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138" name="Title 1"/>
          <p:cNvSpPr txBox="1">
            <a:spLocks/>
          </p:cNvSpPr>
          <p:nvPr/>
        </p:nvSpPr>
        <p:spPr>
          <a:xfrm>
            <a:off x="887104" y="1230643"/>
            <a:ext cx="1398896" cy="6422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CNN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835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61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Hierarchical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9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13" name="TextBox 25"/>
          <p:cNvSpPr txBox="1">
            <a:spLocks noChangeArrowheads="1"/>
          </p:cNvSpPr>
          <p:nvPr/>
        </p:nvSpPr>
        <p:spPr bwMode="auto">
          <a:xfrm>
            <a:off x="0" y="6457950"/>
            <a:ext cx="367825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/>
              <a:t>[Yu, Lin, &amp; Lafferty </a:t>
            </a:r>
            <a:r>
              <a:rPr lang="en-US" altLang="zh-CN" sz="2000" dirty="0" err="1"/>
              <a:t>CVPR2011</a:t>
            </a:r>
            <a:r>
              <a:rPr lang="en-US" altLang="zh-CN" sz="2000" dirty="0"/>
              <a:t>]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436" y="2783979"/>
            <a:ext cx="9573961" cy="1667108"/>
          </a:xfrm>
          <a:prstGeom prst="rect">
            <a:avLst/>
          </a:prstGeom>
        </p:spPr>
      </p:pic>
      <p:sp>
        <p:nvSpPr>
          <p:cNvPr id="15" name="TextBox 11"/>
          <p:cNvSpPr txBox="1">
            <a:spLocks noChangeArrowheads="1"/>
          </p:cNvSpPr>
          <p:nvPr/>
        </p:nvSpPr>
        <p:spPr bwMode="auto">
          <a:xfrm>
            <a:off x="9257354" y="2630091"/>
            <a:ext cx="133260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algn="l" eaLnBrk="1" hangingPunct="1">
              <a:spcBef>
                <a:spcPts val="600"/>
              </a:spcBef>
            </a:pPr>
            <a:r>
              <a:rPr lang="en-US" altLang="zh-CN" sz="1400" dirty="0" smtClean="0">
                <a:ea typeface="宋体" panose="02010600030101010101" pitchFamily="2" charset="-122"/>
              </a:rPr>
              <a:t>Output label</a:t>
            </a:r>
            <a:endParaRPr lang="en-US" altLang="zh-CN" sz="1400" dirty="0">
              <a:ea typeface="宋体" panose="02010600030101010101" pitchFamily="2" charset="-122"/>
            </a:endParaRPr>
          </a:p>
        </p:txBody>
      </p:sp>
      <p:sp>
        <p:nvSpPr>
          <p:cNvPr id="22" name="TextBox 11"/>
          <p:cNvSpPr txBox="1">
            <a:spLocks noChangeArrowheads="1"/>
          </p:cNvSpPr>
          <p:nvPr/>
        </p:nvSpPr>
        <p:spPr bwMode="auto">
          <a:xfrm>
            <a:off x="1963926" y="4297197"/>
            <a:ext cx="165448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>
                <a:solidFill>
                  <a:srgbClr val="FF0000"/>
                </a:solidFill>
              </a:rPr>
              <a:t>Sparse coding</a:t>
            </a:r>
            <a:endParaRPr lang="en-US" altLang="zh-CN" sz="1400" dirty="0">
              <a:solidFill>
                <a:srgbClr val="FF0000"/>
              </a:solidFill>
            </a:endParaRPr>
          </a:p>
        </p:txBody>
      </p:sp>
      <p:sp>
        <p:nvSpPr>
          <p:cNvPr id="25" name="TextBox 11"/>
          <p:cNvSpPr txBox="1">
            <a:spLocks noChangeArrowheads="1"/>
          </p:cNvSpPr>
          <p:nvPr/>
        </p:nvSpPr>
        <p:spPr bwMode="auto">
          <a:xfrm>
            <a:off x="3786784" y="4297198"/>
            <a:ext cx="1399170" cy="307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/>
              <a:t>Pooling</a:t>
            </a:r>
            <a:endParaRPr lang="en-US" altLang="zh-CN" sz="1400" dirty="0"/>
          </a:p>
        </p:txBody>
      </p:sp>
      <p:sp>
        <p:nvSpPr>
          <p:cNvPr id="28" name="TextBox 11"/>
          <p:cNvSpPr txBox="1">
            <a:spLocks noChangeArrowheads="1"/>
          </p:cNvSpPr>
          <p:nvPr/>
        </p:nvSpPr>
        <p:spPr bwMode="auto">
          <a:xfrm>
            <a:off x="5354326" y="4297198"/>
            <a:ext cx="165448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>
                <a:solidFill>
                  <a:srgbClr val="FF0000"/>
                </a:solidFill>
              </a:rPr>
              <a:t>Sparse coding</a:t>
            </a:r>
            <a:endParaRPr lang="en-US" altLang="zh-CN" sz="1400" dirty="0">
              <a:solidFill>
                <a:srgbClr val="FF0000"/>
              </a:solidFill>
            </a:endParaRPr>
          </a:p>
        </p:txBody>
      </p:sp>
      <p:sp>
        <p:nvSpPr>
          <p:cNvPr id="29" name="TextBox 11"/>
          <p:cNvSpPr txBox="1">
            <a:spLocks noChangeArrowheads="1"/>
          </p:cNvSpPr>
          <p:nvPr/>
        </p:nvSpPr>
        <p:spPr bwMode="auto">
          <a:xfrm>
            <a:off x="7177184" y="4297199"/>
            <a:ext cx="1399170" cy="307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sz="1400" dirty="0" smtClean="0"/>
              <a:t>Pooling</a:t>
            </a:r>
            <a:endParaRPr lang="en-US" altLang="zh-CN" sz="1400" dirty="0"/>
          </a:p>
        </p:txBody>
      </p:sp>
    </p:spTree>
    <p:extLst>
      <p:ext uri="{BB962C8B-B14F-4D97-AF65-F5344CB8AC3E}">
        <p14:creationId xmlns:p14="http://schemas.microsoft.com/office/powerpoint/2010/main" val="1569871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15" name="矩形 14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pic>
        <p:nvPicPr>
          <p:cNvPr id="14" name="Picture 490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787" y="2480394"/>
            <a:ext cx="2251097" cy="1982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520735" y="4926802"/>
            <a:ext cx="4629200" cy="92709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 </a:t>
            </a: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better way to </a:t>
            </a:r>
            <a:endParaRPr lang="en-US" altLang="zh-CN" sz="2800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represent </a:t>
            </a:r>
            <a:r>
              <a:rPr lang="en-US" altLang="zh-C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than pixels</a:t>
            </a:r>
            <a:endParaRPr lang="en-US" altLang="zh-CN" sz="2800" b="1" dirty="0" smtClean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7" name="Picture 4"/>
          <p:cNvPicPr preferRelativeResize="0"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001" y="3535040"/>
            <a:ext cx="1885950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" name="Picture 3"/>
          <p:cNvPicPr preferRelativeResize="0">
            <a:picLocks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9" t="41620" b="14116"/>
          <a:stretch>
            <a:fillRect/>
          </a:stretch>
        </p:blipFill>
        <p:spPr bwMode="auto">
          <a:xfrm>
            <a:off x="5645201" y="1917732"/>
            <a:ext cx="1885950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" name="Picture 5"/>
          <p:cNvPicPr preferRelativeResize="0"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55" t="1997" r="1190" b="2972"/>
          <a:stretch>
            <a:fillRect/>
          </a:stretch>
        </p:blipFill>
        <p:spPr bwMode="auto">
          <a:xfrm>
            <a:off x="7735601" y="1915973"/>
            <a:ext cx="1885950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0" name="Picture 6" descr="C:\Users\ang\Desktop\supportingDocs\flir\imageA_11.jpg"/>
          <p:cNvPicPr preferRelativeResize="0">
            <a:picLocks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014"/>
          <a:stretch>
            <a:fillRect/>
          </a:stretch>
        </p:blipFill>
        <p:spPr bwMode="auto">
          <a:xfrm>
            <a:off x="9826001" y="1915973"/>
            <a:ext cx="1885950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" name="Picture 7"/>
          <p:cNvPicPr preferRelativeResize="0">
            <a:picLocks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42"/>
          <a:stretch>
            <a:fillRect/>
          </a:stretch>
        </p:blipFill>
        <p:spPr bwMode="auto">
          <a:xfrm>
            <a:off x="7695913" y="3538558"/>
            <a:ext cx="1885950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2" name="Picture 8"/>
          <p:cNvPicPr preferRelativeResize="0">
            <a:picLocks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23"/>
          <a:stretch>
            <a:fillRect/>
          </a:stretch>
        </p:blipFill>
        <p:spPr bwMode="auto">
          <a:xfrm>
            <a:off x="5645201" y="3538558"/>
            <a:ext cx="1885950" cy="142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</p:spTree>
    <p:extLst>
      <p:ext uri="{BB962C8B-B14F-4D97-AF65-F5344CB8AC3E}">
        <p14:creationId xmlns:p14="http://schemas.microsoft.com/office/powerpoint/2010/main" val="339054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61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Hierarchical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3" name="TextBox 25"/>
          <p:cNvSpPr txBox="1">
            <a:spLocks noChangeArrowheads="1"/>
          </p:cNvSpPr>
          <p:nvPr/>
        </p:nvSpPr>
        <p:spPr bwMode="auto">
          <a:xfrm>
            <a:off x="0" y="6457950"/>
            <a:ext cx="367825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/>
              <a:t>[Yu, Lin, &amp; Lafferty </a:t>
            </a:r>
            <a:r>
              <a:rPr lang="en-US" altLang="zh-CN" sz="2000" dirty="0" err="1"/>
              <a:t>CVPR2011</a:t>
            </a:r>
            <a:r>
              <a:rPr lang="en-US" altLang="zh-CN" sz="2000" dirty="0"/>
              <a:t>]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4571" y="1419476"/>
            <a:ext cx="7458140" cy="458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26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61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Hierarchical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9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13" name="TextBox 25"/>
          <p:cNvSpPr txBox="1">
            <a:spLocks noChangeArrowheads="1"/>
          </p:cNvSpPr>
          <p:nvPr/>
        </p:nvSpPr>
        <p:spPr bwMode="auto">
          <a:xfrm>
            <a:off x="0" y="6457950"/>
            <a:ext cx="367825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/>
              <a:t>[Yu, Lin, &amp; Lafferty </a:t>
            </a:r>
            <a:r>
              <a:rPr lang="en-US" altLang="zh-CN" sz="2000" dirty="0" err="1"/>
              <a:t>CVPR2011</a:t>
            </a:r>
            <a:r>
              <a:rPr lang="en-US" altLang="zh-CN" sz="2000" dirty="0"/>
              <a:t>]</a:t>
            </a:r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9376874"/>
              </p:ext>
            </p:extLst>
          </p:nvPr>
        </p:nvGraphicFramePr>
        <p:xfrm>
          <a:off x="1422287" y="1802819"/>
          <a:ext cx="9709150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08" name="Equation" r:id="rId5" imgW="4025880" imgH="406080" progId="Equation.DSMT4">
                  <p:embed/>
                </p:oleObj>
              </mc:Choice>
              <mc:Fallback>
                <p:oleObj name="Equation" r:id="rId5" imgW="4025880" imgH="406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22287" y="1802819"/>
                        <a:ext cx="9709150" cy="97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0482366"/>
              </p:ext>
            </p:extLst>
          </p:nvPr>
        </p:nvGraphicFramePr>
        <p:xfrm>
          <a:off x="2708275" y="3254375"/>
          <a:ext cx="7137400" cy="1039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09" name="Equation" r:id="rId7" imgW="2958840" imgH="431640" progId="Equation.DSMT4">
                  <p:embed/>
                </p:oleObj>
              </mc:Choice>
              <mc:Fallback>
                <p:oleObj name="Equation" r:id="rId7" imgW="295884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08275" y="3254375"/>
                        <a:ext cx="7137400" cy="1039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9168213"/>
              </p:ext>
            </p:extLst>
          </p:nvPr>
        </p:nvGraphicFramePr>
        <p:xfrm>
          <a:off x="4364038" y="4689475"/>
          <a:ext cx="4043362" cy="119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10" name="Equation" r:id="rId9" imgW="1676160" imgH="495000" progId="Equation.DSMT4">
                  <p:embed/>
                </p:oleObj>
              </mc:Choice>
              <mc:Fallback>
                <p:oleObj name="Equation" r:id="rId9" imgW="1676160" imgH="495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364038" y="4689475"/>
                        <a:ext cx="4043362" cy="1193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45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61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Hierarchical </a:t>
            </a:r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sparse </a:t>
            </a:r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coding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9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13" name="TextBox 25"/>
          <p:cNvSpPr txBox="1">
            <a:spLocks noChangeArrowheads="1"/>
          </p:cNvSpPr>
          <p:nvPr/>
        </p:nvSpPr>
        <p:spPr bwMode="auto">
          <a:xfrm>
            <a:off x="0" y="6457950"/>
            <a:ext cx="367825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/>
              <a:t>[Yu, Lin, &amp; Lafferty </a:t>
            </a:r>
            <a:r>
              <a:rPr lang="en-US" altLang="zh-CN" sz="2000" dirty="0" err="1"/>
              <a:t>CVPR2011</a:t>
            </a:r>
            <a:r>
              <a:rPr lang="en-US" altLang="zh-CN" sz="2000" dirty="0"/>
              <a:t>]</a:t>
            </a:r>
          </a:p>
        </p:txBody>
      </p:sp>
      <p:pic>
        <p:nvPicPr>
          <p:cNvPr id="14" name="图片 13"/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718668" y="1355664"/>
            <a:ext cx="7560000" cy="2160000"/>
          </a:xfrm>
          <a:prstGeom prst="rect">
            <a:avLst/>
          </a:prstGeom>
        </p:spPr>
      </p:pic>
      <p:pic>
        <p:nvPicPr>
          <p:cNvPr id="2" name="图片 1"/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1704154" y="3985703"/>
            <a:ext cx="7560000" cy="2160000"/>
          </a:xfrm>
          <a:prstGeom prst="rect">
            <a:avLst/>
          </a:prstGeom>
        </p:spPr>
      </p:pic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10086169" y="2250998"/>
            <a:ext cx="105481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dirty="0" err="1" smtClean="0"/>
              <a:t>Mnist</a:t>
            </a:r>
            <a:endParaRPr lang="en-US" altLang="zh-CN" dirty="0"/>
          </a:p>
        </p:txBody>
      </p:sp>
      <p:sp>
        <p:nvSpPr>
          <p:cNvPr id="15" name="TextBox 11"/>
          <p:cNvSpPr txBox="1">
            <a:spLocks noChangeArrowheads="1"/>
          </p:cNvSpPr>
          <p:nvPr/>
        </p:nvSpPr>
        <p:spPr bwMode="auto">
          <a:xfrm>
            <a:off x="10042626" y="4885517"/>
            <a:ext cx="140914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1pPr>
            <a:lvl2pPr marL="742950" indent="-28575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2pPr>
            <a:lvl3pPr marL="11430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3pPr>
            <a:lvl4pPr marL="16002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4pPr>
            <a:lvl5pPr marL="2057400" indent="-228600" algn="ctr" eaLnBrk="0" hangingPunct="0">
              <a:spcBef>
                <a:spcPct val="100000"/>
              </a:spcBef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10000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Helvetica" panose="020B0604020202020204" pitchFamily="34" charset="0"/>
              </a:defRPr>
            </a:lvl9pPr>
          </a:lstStyle>
          <a:p>
            <a:pPr eaLnBrk="1" hangingPunct="1"/>
            <a:r>
              <a:rPr lang="en-US" altLang="zh-CN" dirty="0" err="1"/>
              <a:t>Caltech101</a:t>
            </a:r>
            <a:endParaRPr lang="en-US" altLang="zh-CN" dirty="0"/>
          </a:p>
        </p:txBody>
      </p:sp>
      <p:sp>
        <p:nvSpPr>
          <p:cNvPr id="16" name="矩形 15"/>
          <p:cNvSpPr/>
          <p:nvPr/>
        </p:nvSpPr>
        <p:spPr bwMode="auto">
          <a:xfrm>
            <a:off x="7318886" y="3248337"/>
            <a:ext cx="1698114" cy="267327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2813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smtClean="0">
              <a:solidFill>
                <a:srgbClr val="000000"/>
              </a:solidFill>
              <a:latin typeface="Arial" charset="0"/>
              <a:ea typeface="ＭＳ Ｐゴシック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7661786" y="5658162"/>
            <a:ext cx="1698114" cy="487541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2813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smtClean="0">
              <a:solidFill>
                <a:srgbClr val="000000"/>
              </a:solidFill>
              <a:latin typeface="Arial" charset="0"/>
              <a:ea typeface="ＭＳ Ｐゴシック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4046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61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Hierarchical </a:t>
            </a:r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sparse </a:t>
            </a:r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coding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9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13" name="TextBox 25"/>
          <p:cNvSpPr txBox="1">
            <a:spLocks noChangeArrowheads="1"/>
          </p:cNvSpPr>
          <p:nvPr/>
        </p:nvSpPr>
        <p:spPr bwMode="auto">
          <a:xfrm>
            <a:off x="0" y="6457950"/>
            <a:ext cx="367825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/>
              <a:t>[Yu, Lin, &amp; Lafferty </a:t>
            </a:r>
            <a:r>
              <a:rPr lang="en-US" altLang="zh-CN" sz="2000" dirty="0" err="1"/>
              <a:t>CVPR2011</a:t>
            </a:r>
            <a:r>
              <a:rPr lang="en-US" altLang="zh-CN" sz="2000" dirty="0"/>
              <a:t>]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4371" y="1815578"/>
            <a:ext cx="6978823" cy="3915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460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61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Hierarchical </a:t>
            </a:r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sparse </a:t>
            </a:r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coding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19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  <p:sp>
        <p:nvSpPr>
          <p:cNvPr id="13" name="TextBox 25"/>
          <p:cNvSpPr txBox="1">
            <a:spLocks noChangeArrowheads="1"/>
          </p:cNvSpPr>
          <p:nvPr/>
        </p:nvSpPr>
        <p:spPr bwMode="auto">
          <a:xfrm>
            <a:off x="0" y="6457950"/>
            <a:ext cx="367825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/>
              <a:t>[Yu, Lin, &amp; Lafferty </a:t>
            </a:r>
            <a:r>
              <a:rPr lang="en-US" altLang="zh-CN" sz="2000" dirty="0" err="1"/>
              <a:t>CVPR2011</a:t>
            </a:r>
            <a:r>
              <a:rPr lang="en-US" altLang="zh-CN" sz="2000" dirty="0"/>
              <a:t>]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4371" y="1815578"/>
            <a:ext cx="6978823" cy="391589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 bwMode="auto">
          <a:xfrm>
            <a:off x="2412502" y="2421161"/>
            <a:ext cx="7337967" cy="670381"/>
          </a:xfrm>
          <a:prstGeom prst="rect">
            <a:avLst/>
          </a:pr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2813" fontAlgn="base">
              <a:spcBef>
                <a:spcPct val="0"/>
              </a:spcBef>
              <a:spcAft>
                <a:spcPct val="0"/>
              </a:spcAft>
            </a:pPr>
            <a:endParaRPr kumimoji="1" lang="zh-CN" altLang="en-US" sz="2400" smtClean="0">
              <a:solidFill>
                <a:srgbClr val="000000"/>
              </a:solidFill>
              <a:latin typeface="Arial" charset="0"/>
              <a:ea typeface="ＭＳ Ｐゴシック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791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61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Hierarchical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70" name="矩形 69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71" name="矩形 70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2" name="矩形 71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  <p:sp>
        <p:nvSpPr>
          <p:cNvPr id="25" name="TextBox 25"/>
          <p:cNvSpPr txBox="1">
            <a:spLocks noChangeArrowheads="1"/>
          </p:cNvSpPr>
          <p:nvPr/>
        </p:nvSpPr>
        <p:spPr bwMode="auto">
          <a:xfrm>
            <a:off x="0" y="6457950"/>
            <a:ext cx="42496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r>
              <a:rPr lang="en-US" altLang="zh-CN" sz="2000" dirty="0"/>
              <a:t>[</a:t>
            </a:r>
            <a:r>
              <a:rPr lang="en-US" altLang="zh-CN" sz="2000" dirty="0" err="1"/>
              <a:t>Zeiler</a:t>
            </a:r>
            <a:r>
              <a:rPr lang="en-US" altLang="zh-CN" sz="2000" dirty="0"/>
              <a:t>, Taylor, &amp; Fergus, </a:t>
            </a:r>
            <a:r>
              <a:rPr lang="en-US" altLang="zh-CN" sz="2000" dirty="0" err="1" smtClean="0"/>
              <a:t>ICCV2011</a:t>
            </a:r>
            <a:r>
              <a:rPr lang="en-US" altLang="zh-CN" sz="2000" dirty="0"/>
              <a:t>]</a:t>
            </a:r>
          </a:p>
        </p:txBody>
      </p:sp>
      <p:sp>
        <p:nvSpPr>
          <p:cNvPr id="10" name="Content Placeholder 2"/>
          <p:cNvSpPr>
            <a:spLocks noGrp="1"/>
          </p:cNvSpPr>
          <p:nvPr/>
        </p:nvSpPr>
        <p:spPr bwMode="auto">
          <a:xfrm>
            <a:off x="1123043" y="1395450"/>
            <a:ext cx="35814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>
            <a:lvl1pPr marL="342900" indent="-342900" algn="l" defTabSz="912813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Wingdings" panose="05000000000000000000" pitchFamily="2" charset="2"/>
              <a:buChar char="§"/>
              <a:defRPr kumimoji="1" sz="28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2813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umimoji="1" sz="24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30188" algn="l" defTabSz="912813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2813" rtl="0" eaLnBrk="0" fontAlgn="base" hangingPunct="0">
              <a:spcBef>
                <a:spcPct val="20000"/>
              </a:spcBef>
              <a:spcAft>
                <a:spcPct val="0"/>
              </a:spcAft>
              <a:buFont typeface="Tahoma" panose="020B0604030504040204" pitchFamily="34" charset="0"/>
              <a:buChar char="»"/>
              <a:defRPr kumimoji="1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2813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rgbClr val="333399"/>
                </a:solidFill>
                <a:latin typeface="+mn-lt"/>
                <a:ea typeface="+mn-ea"/>
              </a:defRPr>
            </a:lvl5pPr>
            <a:lvl6pPr marL="2514600" indent="-228600" algn="l" defTabSz="912813" rtl="0" fontAlgn="base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rgbClr val="333399"/>
                </a:solidFill>
                <a:latin typeface="+mn-lt"/>
                <a:ea typeface="+mn-ea"/>
              </a:defRPr>
            </a:lvl6pPr>
            <a:lvl7pPr marL="2971800" indent="-228600" algn="l" defTabSz="912813" rtl="0" fontAlgn="base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rgbClr val="333399"/>
                </a:solidFill>
                <a:latin typeface="+mn-lt"/>
                <a:ea typeface="+mn-ea"/>
              </a:defRPr>
            </a:lvl7pPr>
            <a:lvl8pPr marL="3429000" indent="-228600" algn="l" defTabSz="912813" rtl="0" fontAlgn="base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rgbClr val="333399"/>
                </a:solidFill>
                <a:latin typeface="+mn-lt"/>
                <a:ea typeface="+mn-ea"/>
              </a:defRPr>
            </a:lvl8pPr>
            <a:lvl9pPr marL="3886200" indent="-228600" algn="l" defTabSz="912813" rtl="0" fontAlgn="base">
              <a:spcBef>
                <a:spcPct val="20000"/>
              </a:spcBef>
              <a:spcAft>
                <a:spcPct val="0"/>
              </a:spcAft>
              <a:buChar char="»"/>
              <a:defRPr kumimoji="1">
                <a:solidFill>
                  <a:srgbClr val="333399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en-US" sz="2600" smtClean="0">
                <a:latin typeface="Calibri" panose="020F0502020204030204" pitchFamily="34" charset="0"/>
              </a:rPr>
              <a:t>Hierarchical Convolutional Sparse Coding.</a:t>
            </a:r>
          </a:p>
          <a:p>
            <a:pPr eaLnBrk="1" hangingPunct="1"/>
            <a:r>
              <a:rPr lang="en-US" sz="2600" smtClean="0">
                <a:latin typeface="Calibri" panose="020F0502020204030204" pitchFamily="34" charset="0"/>
              </a:rPr>
              <a:t>Trained with respect to image from all layers (L1-L4).</a:t>
            </a:r>
          </a:p>
          <a:p>
            <a:pPr eaLnBrk="1" hangingPunct="1"/>
            <a:r>
              <a:rPr lang="en-US" sz="2600" smtClean="0">
                <a:latin typeface="Calibri" panose="020F0502020204030204" pitchFamily="34" charset="0"/>
              </a:rPr>
              <a:t>Pooling both spatially and amongst features.</a:t>
            </a:r>
          </a:p>
          <a:p>
            <a:pPr eaLnBrk="1" hangingPunct="1"/>
            <a:r>
              <a:rPr lang="en-US" sz="2600" smtClean="0">
                <a:latin typeface="Calibri" panose="020F0502020204030204" pitchFamily="34" charset="0"/>
              </a:rPr>
              <a:t>Learns invariant mid-level features.</a:t>
            </a:r>
          </a:p>
          <a:p>
            <a:pPr eaLnBrk="1" hangingPunct="1"/>
            <a:endParaRPr lang="en-US" sz="2600" smtClean="0">
              <a:latin typeface="Calibri" panose="020F0502020204030204" pitchFamily="34" charset="0"/>
            </a:endParaRPr>
          </a:p>
          <a:p>
            <a:pPr eaLnBrk="1" hangingPunct="1"/>
            <a:endParaRPr lang="en-US" sz="2600" smtClean="0">
              <a:latin typeface="Calibri" panose="020F0502020204030204" pitchFamily="34" charset="0"/>
            </a:endParaRPr>
          </a:p>
        </p:txBody>
      </p:sp>
      <p:pic>
        <p:nvPicPr>
          <p:cNvPr id="11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6993" y="3757650"/>
            <a:ext cx="2514600" cy="123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Picture 3"/>
          <p:cNvSpPr>
            <a:spLocks noChangeAspect="1"/>
          </p:cNvSpPr>
          <p:nvPr/>
        </p:nvSpPr>
        <p:spPr bwMode="auto">
          <a:xfrm>
            <a:off x="6647543" y="2971838"/>
            <a:ext cx="3581400" cy="481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3" name="Picture 4"/>
          <p:cNvSpPr>
            <a:spLocks noChangeAspect="1"/>
          </p:cNvSpPr>
          <p:nvPr/>
        </p:nvSpPr>
        <p:spPr bwMode="auto">
          <a:xfrm>
            <a:off x="6647543" y="2536863"/>
            <a:ext cx="35941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14" name="TextBox 7"/>
          <p:cNvSpPr txBox="1">
            <a:spLocks noChangeArrowheads="1"/>
          </p:cNvSpPr>
          <p:nvPr/>
        </p:nvSpPr>
        <p:spPr bwMode="auto">
          <a:xfrm>
            <a:off x="7317468" y="4976850"/>
            <a:ext cx="25336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sz="1600"/>
              <a:t>Select L2 Feature Groups</a:t>
            </a:r>
          </a:p>
        </p:txBody>
      </p:sp>
      <p:sp>
        <p:nvSpPr>
          <p:cNvPr id="15" name="TextBox 12"/>
          <p:cNvSpPr txBox="1">
            <a:spLocks noChangeArrowheads="1"/>
          </p:cNvSpPr>
          <p:nvPr/>
        </p:nvSpPr>
        <p:spPr bwMode="auto">
          <a:xfrm>
            <a:off x="7317468" y="3419513"/>
            <a:ext cx="25336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sz="1600"/>
              <a:t>Select L3 Feature Groups</a:t>
            </a:r>
          </a:p>
        </p:txBody>
      </p:sp>
      <p:sp>
        <p:nvSpPr>
          <p:cNvPr id="16" name="TextBox 13"/>
          <p:cNvSpPr txBox="1">
            <a:spLocks noChangeArrowheads="1"/>
          </p:cNvSpPr>
          <p:nvPr/>
        </p:nvSpPr>
        <p:spPr bwMode="auto">
          <a:xfrm>
            <a:off x="7630206" y="2200313"/>
            <a:ext cx="190817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sz="1600"/>
              <a:t>Select L4 Features</a:t>
            </a:r>
          </a:p>
        </p:txBody>
      </p:sp>
      <p:sp>
        <p:nvSpPr>
          <p:cNvPr id="17" name="Rounded Rectangle 2"/>
          <p:cNvSpPr>
            <a:spLocks noChangeArrowheads="1"/>
          </p:cNvSpPr>
          <p:nvPr/>
        </p:nvSpPr>
        <p:spPr bwMode="auto">
          <a:xfrm>
            <a:off x="4666343" y="4824450"/>
            <a:ext cx="1905000" cy="6286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00E9A6"/>
              </a:gs>
              <a:gs pos="20000">
                <a:srgbClr val="00E3A3"/>
              </a:gs>
              <a:gs pos="100000">
                <a:srgbClr val="00AD7B"/>
              </a:gs>
            </a:gsLst>
            <a:lin ang="5400000"/>
          </a:gradFill>
          <a:ln w="9525">
            <a:solidFill>
              <a:srgbClr val="00CC98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L1 Feature Maps</a:t>
            </a:r>
          </a:p>
        </p:txBody>
      </p:sp>
      <p:sp>
        <p:nvSpPr>
          <p:cNvPr id="18" name="Rounded Rectangle 18"/>
          <p:cNvSpPr>
            <a:spLocks noChangeArrowheads="1"/>
          </p:cNvSpPr>
          <p:nvPr/>
        </p:nvSpPr>
        <p:spPr bwMode="auto">
          <a:xfrm>
            <a:off x="4971143" y="5815050"/>
            <a:ext cx="1143000" cy="47307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00E9A6"/>
              </a:gs>
              <a:gs pos="20000">
                <a:srgbClr val="00E3A3"/>
              </a:gs>
              <a:gs pos="100000">
                <a:srgbClr val="00AD7B"/>
              </a:gs>
            </a:gsLst>
            <a:lin ang="5400000"/>
          </a:gradFill>
          <a:ln w="9525">
            <a:solidFill>
              <a:srgbClr val="00CC98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Image</a:t>
            </a:r>
          </a:p>
        </p:txBody>
      </p:sp>
      <p:sp>
        <p:nvSpPr>
          <p:cNvPr id="19" name="Down Arrow 4"/>
          <p:cNvSpPr>
            <a:spLocks noChangeArrowheads="1"/>
          </p:cNvSpPr>
          <p:nvPr/>
        </p:nvSpPr>
        <p:spPr bwMode="auto">
          <a:xfrm>
            <a:off x="5504543" y="4519650"/>
            <a:ext cx="152400" cy="228600"/>
          </a:xfrm>
          <a:prstGeom prst="downArrow">
            <a:avLst>
              <a:gd name="adj1" fmla="val 50000"/>
              <a:gd name="adj2" fmla="val 50000"/>
            </a:avLst>
          </a:prstGeom>
          <a:gradFill rotWithShape="1">
            <a:gsLst>
              <a:gs pos="0">
                <a:srgbClr val="00E9A6"/>
              </a:gs>
              <a:gs pos="20000">
                <a:srgbClr val="00E3A3"/>
              </a:gs>
              <a:gs pos="100000">
                <a:srgbClr val="00AD7B"/>
              </a:gs>
            </a:gsLst>
            <a:lin ang="5400000"/>
          </a:gradFill>
          <a:ln w="9525">
            <a:solidFill>
              <a:srgbClr val="00CC98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 eaLnBrk="1" hangingPunct="1"/>
            <a:endParaRPr lang="en-US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20" name="Rounded Rectangle 26"/>
          <p:cNvSpPr>
            <a:spLocks noChangeArrowheads="1"/>
          </p:cNvSpPr>
          <p:nvPr/>
        </p:nvSpPr>
        <p:spPr bwMode="auto">
          <a:xfrm>
            <a:off x="4598081" y="3681450"/>
            <a:ext cx="2049462" cy="7620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00E9A6"/>
              </a:gs>
              <a:gs pos="20000">
                <a:srgbClr val="00E3A3"/>
              </a:gs>
              <a:gs pos="100000">
                <a:srgbClr val="00AD7B"/>
              </a:gs>
            </a:gsLst>
            <a:lin ang="5400000"/>
          </a:gradFill>
          <a:ln w="9525">
            <a:solidFill>
              <a:srgbClr val="00CC98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L2 Feature Maps</a:t>
            </a:r>
          </a:p>
        </p:txBody>
      </p:sp>
      <p:sp>
        <p:nvSpPr>
          <p:cNvPr id="21" name="Down Arrow 31"/>
          <p:cNvSpPr>
            <a:spLocks noChangeArrowheads="1"/>
          </p:cNvSpPr>
          <p:nvPr/>
        </p:nvSpPr>
        <p:spPr bwMode="auto">
          <a:xfrm>
            <a:off x="5504543" y="5543588"/>
            <a:ext cx="152400" cy="228600"/>
          </a:xfrm>
          <a:prstGeom prst="downArrow">
            <a:avLst>
              <a:gd name="adj1" fmla="val 50000"/>
              <a:gd name="adj2" fmla="val 50000"/>
            </a:avLst>
          </a:prstGeom>
          <a:gradFill rotWithShape="1">
            <a:gsLst>
              <a:gs pos="0">
                <a:srgbClr val="00E9A6"/>
              </a:gs>
              <a:gs pos="20000">
                <a:srgbClr val="00E3A3"/>
              </a:gs>
              <a:gs pos="100000">
                <a:srgbClr val="00AD7B"/>
              </a:gs>
            </a:gsLst>
            <a:lin ang="5400000"/>
          </a:gradFill>
          <a:ln w="9525">
            <a:solidFill>
              <a:srgbClr val="00CC98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 eaLnBrk="1" hangingPunct="1"/>
            <a:endParaRPr lang="en-US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22" name="Rounded Rectangle 37"/>
          <p:cNvSpPr>
            <a:spLocks noChangeArrowheads="1"/>
          </p:cNvSpPr>
          <p:nvPr/>
        </p:nvSpPr>
        <p:spPr bwMode="auto">
          <a:xfrm>
            <a:off x="4459968" y="1395450"/>
            <a:ext cx="2339975" cy="61277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00E9A6"/>
              </a:gs>
              <a:gs pos="20000">
                <a:srgbClr val="00E3A3"/>
              </a:gs>
              <a:gs pos="100000">
                <a:srgbClr val="00AD7B"/>
              </a:gs>
            </a:gsLst>
            <a:lin ang="5400000"/>
          </a:gradFill>
          <a:ln w="9525">
            <a:solidFill>
              <a:srgbClr val="00CC98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L4 Feature Maps</a:t>
            </a:r>
          </a:p>
        </p:txBody>
      </p:sp>
      <p:sp>
        <p:nvSpPr>
          <p:cNvPr id="23" name="Picture 14"/>
          <p:cNvSpPr>
            <a:spLocks noChangeAspect="1"/>
          </p:cNvSpPr>
          <p:nvPr/>
        </p:nvSpPr>
        <p:spPr bwMode="auto">
          <a:xfrm>
            <a:off x="8260443" y="5421350"/>
            <a:ext cx="6477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24" name="TextBox 7"/>
          <p:cNvSpPr txBox="1">
            <a:spLocks noChangeArrowheads="1"/>
          </p:cNvSpPr>
          <p:nvPr/>
        </p:nvSpPr>
        <p:spPr bwMode="auto">
          <a:xfrm>
            <a:off x="7944531" y="5815050"/>
            <a:ext cx="12795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r>
              <a:rPr lang="en-US" sz="1600"/>
              <a:t>L1 Features</a:t>
            </a:r>
          </a:p>
        </p:txBody>
      </p:sp>
      <p:sp>
        <p:nvSpPr>
          <p:cNvPr id="26" name="Picture 51"/>
          <p:cNvSpPr>
            <a:spLocks noChangeAspect="1"/>
          </p:cNvSpPr>
          <p:nvPr/>
        </p:nvSpPr>
        <p:spPr bwMode="auto">
          <a:xfrm>
            <a:off x="7600043" y="1273213"/>
            <a:ext cx="1968500" cy="98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endParaRPr lang="en-US"/>
          </a:p>
        </p:txBody>
      </p:sp>
      <p:sp>
        <p:nvSpPr>
          <p:cNvPr id="27" name="Down Arrow 80"/>
          <p:cNvSpPr>
            <a:spLocks noChangeArrowheads="1"/>
          </p:cNvSpPr>
          <p:nvPr/>
        </p:nvSpPr>
        <p:spPr bwMode="auto">
          <a:xfrm>
            <a:off x="5504543" y="3376650"/>
            <a:ext cx="152400" cy="228600"/>
          </a:xfrm>
          <a:prstGeom prst="downArrow">
            <a:avLst>
              <a:gd name="adj1" fmla="val 50000"/>
              <a:gd name="adj2" fmla="val 50000"/>
            </a:avLst>
          </a:prstGeom>
          <a:gradFill rotWithShape="1">
            <a:gsLst>
              <a:gs pos="0">
                <a:srgbClr val="00E9A6"/>
              </a:gs>
              <a:gs pos="20000">
                <a:srgbClr val="00E3A3"/>
              </a:gs>
              <a:gs pos="100000">
                <a:srgbClr val="00AD7B"/>
              </a:gs>
            </a:gsLst>
            <a:lin ang="5400000"/>
          </a:gradFill>
          <a:ln w="9525">
            <a:solidFill>
              <a:srgbClr val="00CC98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 eaLnBrk="1" hangingPunct="1"/>
            <a:endParaRPr lang="en-US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28" name="Down Arrow 81"/>
          <p:cNvSpPr>
            <a:spLocks noChangeArrowheads="1"/>
          </p:cNvSpPr>
          <p:nvPr/>
        </p:nvSpPr>
        <p:spPr bwMode="auto">
          <a:xfrm>
            <a:off x="5504543" y="2157450"/>
            <a:ext cx="152400" cy="228600"/>
          </a:xfrm>
          <a:prstGeom prst="downArrow">
            <a:avLst>
              <a:gd name="adj1" fmla="val 50000"/>
              <a:gd name="adj2" fmla="val 50000"/>
            </a:avLst>
          </a:prstGeom>
          <a:gradFill rotWithShape="1">
            <a:gsLst>
              <a:gs pos="0">
                <a:srgbClr val="00E9A6"/>
              </a:gs>
              <a:gs pos="20000">
                <a:srgbClr val="00E3A3"/>
              </a:gs>
              <a:gs pos="100000">
                <a:srgbClr val="00AD7B"/>
              </a:gs>
            </a:gsLst>
            <a:lin ang="5400000"/>
          </a:gradFill>
          <a:ln w="9525">
            <a:solidFill>
              <a:srgbClr val="00CC98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 eaLnBrk="1" hangingPunct="1"/>
            <a:endParaRPr lang="en-US">
              <a:solidFill>
                <a:srgbClr val="FFFFFF"/>
              </a:solidFill>
              <a:latin typeface="Tahoma" panose="020B0604030504040204" pitchFamily="34" charset="0"/>
            </a:endParaRPr>
          </a:p>
        </p:txBody>
      </p:sp>
      <p:sp>
        <p:nvSpPr>
          <p:cNvPr id="29" name="Rounded Rectangle 82"/>
          <p:cNvSpPr>
            <a:spLocks noChangeArrowheads="1"/>
          </p:cNvSpPr>
          <p:nvPr/>
        </p:nvSpPr>
        <p:spPr bwMode="auto">
          <a:xfrm>
            <a:off x="4590143" y="2538450"/>
            <a:ext cx="1905000" cy="6858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00E9A6"/>
              </a:gs>
              <a:gs pos="20000">
                <a:srgbClr val="00E3A3"/>
              </a:gs>
              <a:gs pos="100000">
                <a:srgbClr val="00AD7B"/>
              </a:gs>
            </a:gsLst>
            <a:lin ang="5400000"/>
          </a:gradFill>
          <a:ln w="9525">
            <a:solidFill>
              <a:srgbClr val="00CC98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L3 Feature Maps</a:t>
            </a:r>
          </a:p>
        </p:txBody>
      </p:sp>
      <p:pic>
        <p:nvPicPr>
          <p:cNvPr id="30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093" y="2989300"/>
            <a:ext cx="3581400" cy="48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7743" y="5373725"/>
            <a:ext cx="647700" cy="39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5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1943" y="1258925"/>
            <a:ext cx="1968500" cy="98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743" y="2554325"/>
            <a:ext cx="35941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</a:t>
            </a:r>
            <a:r>
              <a:rPr lang="en-US" altLang="zh-CN" sz="1600" dirty="0" smtClean="0"/>
              <a:t>Kai Yu</a:t>
            </a:r>
            <a:endParaRPr lang="en-US" altLang="zh-CN" sz="1600" dirty="0"/>
          </a:p>
        </p:txBody>
      </p:sp>
    </p:spTree>
    <p:extLst>
      <p:ext uri="{BB962C8B-B14F-4D97-AF65-F5344CB8AC3E}">
        <p14:creationId xmlns:p14="http://schemas.microsoft.com/office/powerpoint/2010/main" val="24384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标题 1"/>
          <p:cNvSpPr>
            <a:spLocks noGrp="1"/>
          </p:cNvSpPr>
          <p:nvPr/>
        </p:nvSpPr>
        <p:spPr>
          <a:xfrm>
            <a:off x="2557318" y="2717800"/>
            <a:ext cx="7424882" cy="10930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Thanks &amp; Questions</a:t>
            </a:r>
            <a:endParaRPr lang="zh-CN" alt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7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 smtClean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5"/>
          <p:cNvGrpSpPr>
            <a:grpSpLocks/>
          </p:cNvGrpSpPr>
          <p:nvPr/>
        </p:nvGrpSpPr>
        <p:grpSpPr bwMode="auto">
          <a:xfrm>
            <a:off x="1127918" y="1307216"/>
            <a:ext cx="2514600" cy="2362904"/>
            <a:chOff x="1254" y="1901"/>
            <a:chExt cx="3576" cy="3362"/>
          </a:xfrm>
        </p:grpSpPr>
        <p:grpSp>
          <p:nvGrpSpPr>
            <p:cNvPr id="34" name="Group 6"/>
            <p:cNvGrpSpPr>
              <a:grpSpLocks/>
            </p:cNvGrpSpPr>
            <p:nvPr/>
          </p:nvGrpSpPr>
          <p:grpSpPr bwMode="auto">
            <a:xfrm>
              <a:off x="1254" y="1901"/>
              <a:ext cx="3576" cy="3362"/>
              <a:chOff x="929" y="5643"/>
              <a:chExt cx="7625" cy="5658"/>
            </a:xfrm>
          </p:grpSpPr>
          <p:pic>
            <p:nvPicPr>
              <p:cNvPr id="40" name="Picture 7" descr="img4_picture1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208" t="6490" r="9792" b="11691"/>
              <a:stretch>
                <a:fillRect/>
              </a:stretch>
            </p:blipFill>
            <p:spPr bwMode="auto">
              <a:xfrm>
                <a:off x="929" y="5643"/>
                <a:ext cx="3960" cy="324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1" name="Picture 8" descr="img4_picture2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495" t="12363" r="16322" b="13461"/>
              <a:stretch>
                <a:fillRect/>
              </a:stretch>
            </p:blipFill>
            <p:spPr bwMode="auto">
              <a:xfrm>
                <a:off x="2782" y="6843"/>
                <a:ext cx="3957" cy="324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2" name="Picture 9" descr="img4_picture3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36" t="7771" r="9883" b="10622"/>
              <a:stretch>
                <a:fillRect/>
              </a:stretch>
            </p:blipFill>
            <p:spPr bwMode="auto">
              <a:xfrm>
                <a:off x="4594" y="8103"/>
                <a:ext cx="3960" cy="3198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35" name="Rectangle 10"/>
            <p:cNvSpPr>
              <a:spLocks noChangeArrowheads="1"/>
            </p:cNvSpPr>
            <p:nvPr/>
          </p:nvSpPr>
          <p:spPr bwMode="auto">
            <a:xfrm>
              <a:off x="1579" y="2225"/>
              <a:ext cx="325" cy="32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7" name="Rectangle 11"/>
            <p:cNvSpPr>
              <a:spLocks noChangeArrowheads="1"/>
            </p:cNvSpPr>
            <p:nvPr/>
          </p:nvSpPr>
          <p:spPr bwMode="auto">
            <a:xfrm>
              <a:off x="3321" y="2876"/>
              <a:ext cx="326" cy="325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8" name="Rectangle 12"/>
            <p:cNvSpPr>
              <a:spLocks noChangeArrowheads="1"/>
            </p:cNvSpPr>
            <p:nvPr/>
          </p:nvSpPr>
          <p:spPr bwMode="auto">
            <a:xfrm>
              <a:off x="3759" y="3507"/>
              <a:ext cx="325" cy="32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9" name="Rectangle 13"/>
            <p:cNvSpPr>
              <a:spLocks noChangeArrowheads="1"/>
            </p:cNvSpPr>
            <p:nvPr/>
          </p:nvSpPr>
          <p:spPr bwMode="auto">
            <a:xfrm>
              <a:off x="4110" y="4485"/>
              <a:ext cx="325" cy="325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</p:grpSp>
      <p:sp>
        <p:nvSpPr>
          <p:cNvPr id="25" name="Rectangle 11"/>
          <p:cNvSpPr>
            <a:spLocks noChangeArrowheads="1"/>
          </p:cNvSpPr>
          <p:nvPr/>
        </p:nvSpPr>
        <p:spPr bwMode="auto">
          <a:xfrm>
            <a:off x="1432718" y="2297113"/>
            <a:ext cx="228600" cy="22860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19" tIns="45710" rIns="91419" bIns="45710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endParaRPr lang="ko-KR" altLang="en-US" sz="1700">
              <a:solidFill>
                <a:schemeClr val="bg1"/>
              </a:solidFill>
              <a:latin typeface="Calibri" panose="020F0502020204030204" pitchFamily="34" charset="0"/>
              <a:ea typeface="Gulim" panose="020B0600000101010101" pitchFamily="34" charset="-127"/>
            </a:endParaRPr>
          </a:p>
        </p:txBody>
      </p:sp>
      <p:sp>
        <p:nvSpPr>
          <p:cNvPr id="43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24" name="矩形 23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8554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5"/>
          <p:cNvGrpSpPr>
            <a:grpSpLocks/>
          </p:cNvGrpSpPr>
          <p:nvPr/>
        </p:nvGrpSpPr>
        <p:grpSpPr bwMode="auto">
          <a:xfrm>
            <a:off x="1127918" y="1307216"/>
            <a:ext cx="2514600" cy="2362904"/>
            <a:chOff x="1254" y="1901"/>
            <a:chExt cx="3576" cy="3362"/>
          </a:xfrm>
        </p:grpSpPr>
        <p:grpSp>
          <p:nvGrpSpPr>
            <p:cNvPr id="34" name="Group 6"/>
            <p:cNvGrpSpPr>
              <a:grpSpLocks/>
            </p:cNvGrpSpPr>
            <p:nvPr/>
          </p:nvGrpSpPr>
          <p:grpSpPr bwMode="auto">
            <a:xfrm>
              <a:off x="1254" y="1901"/>
              <a:ext cx="3576" cy="3362"/>
              <a:chOff x="929" y="5643"/>
              <a:chExt cx="7625" cy="5658"/>
            </a:xfrm>
          </p:grpSpPr>
          <p:pic>
            <p:nvPicPr>
              <p:cNvPr id="40" name="Picture 7" descr="img4_picture1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208" t="6490" r="9792" b="11691"/>
              <a:stretch>
                <a:fillRect/>
              </a:stretch>
            </p:blipFill>
            <p:spPr bwMode="auto">
              <a:xfrm>
                <a:off x="929" y="5643"/>
                <a:ext cx="3960" cy="324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1" name="Picture 8" descr="img4_picture2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495" t="12363" r="16322" b="13461"/>
              <a:stretch>
                <a:fillRect/>
              </a:stretch>
            </p:blipFill>
            <p:spPr bwMode="auto">
              <a:xfrm>
                <a:off x="2782" y="6843"/>
                <a:ext cx="3957" cy="324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2" name="Picture 9" descr="img4_picture3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36" t="7771" r="9883" b="10622"/>
              <a:stretch>
                <a:fillRect/>
              </a:stretch>
            </p:blipFill>
            <p:spPr bwMode="auto">
              <a:xfrm>
                <a:off x="4594" y="8103"/>
                <a:ext cx="3960" cy="3198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35" name="Rectangle 10"/>
            <p:cNvSpPr>
              <a:spLocks noChangeArrowheads="1"/>
            </p:cNvSpPr>
            <p:nvPr/>
          </p:nvSpPr>
          <p:spPr bwMode="auto">
            <a:xfrm>
              <a:off x="1579" y="2225"/>
              <a:ext cx="325" cy="32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7" name="Rectangle 11"/>
            <p:cNvSpPr>
              <a:spLocks noChangeArrowheads="1"/>
            </p:cNvSpPr>
            <p:nvPr/>
          </p:nvSpPr>
          <p:spPr bwMode="auto">
            <a:xfrm>
              <a:off x="3321" y="2876"/>
              <a:ext cx="326" cy="325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8" name="Rectangle 12"/>
            <p:cNvSpPr>
              <a:spLocks noChangeArrowheads="1"/>
            </p:cNvSpPr>
            <p:nvPr/>
          </p:nvSpPr>
          <p:spPr bwMode="auto">
            <a:xfrm>
              <a:off x="3759" y="3507"/>
              <a:ext cx="325" cy="32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9" name="Rectangle 13"/>
            <p:cNvSpPr>
              <a:spLocks noChangeArrowheads="1"/>
            </p:cNvSpPr>
            <p:nvPr/>
          </p:nvSpPr>
          <p:spPr bwMode="auto">
            <a:xfrm>
              <a:off x="4110" y="4485"/>
              <a:ext cx="325" cy="325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</p:grpSp>
      <p:sp>
        <p:nvSpPr>
          <p:cNvPr id="11" name="Right Arrow 14"/>
          <p:cNvSpPr/>
          <p:nvPr/>
        </p:nvSpPr>
        <p:spPr>
          <a:xfrm>
            <a:off x="4252118" y="2068513"/>
            <a:ext cx="609600" cy="484188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10" rIns="91419" bIns="45710"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186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700">
              <a:solidFill>
                <a:schemeClr val="bg1"/>
              </a:solidFill>
            </a:endParaRPr>
          </a:p>
        </p:txBody>
      </p:sp>
      <p:grpSp>
        <p:nvGrpSpPr>
          <p:cNvPr id="17" name="Group 33"/>
          <p:cNvGrpSpPr>
            <a:grpSpLocks/>
          </p:cNvGrpSpPr>
          <p:nvPr/>
        </p:nvGrpSpPr>
        <p:grpSpPr bwMode="auto">
          <a:xfrm>
            <a:off x="5623718" y="1306513"/>
            <a:ext cx="2590800" cy="2590800"/>
            <a:chOff x="5257800" y="1524000"/>
            <a:chExt cx="2590800" cy="2590800"/>
          </a:xfrm>
        </p:grpSpPr>
        <p:pic>
          <p:nvPicPr>
            <p:cNvPr id="26" name="Picture 2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800" y="1524000"/>
              <a:ext cx="2590800" cy="2590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3"/>
            <p:cNvPicPr>
              <a:picLocks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00704" y="3150407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4"/>
            <p:cNvPicPr>
              <a:picLocks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3637" y="2828926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5"/>
            <p:cNvPicPr>
              <a:picLocks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10422" y="3795711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Rectangle 11"/>
          <p:cNvSpPr>
            <a:spLocks noChangeArrowheads="1"/>
          </p:cNvSpPr>
          <p:nvPr/>
        </p:nvSpPr>
        <p:spPr bwMode="auto">
          <a:xfrm>
            <a:off x="1432718" y="2297113"/>
            <a:ext cx="228600" cy="22860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19" tIns="45710" rIns="91419" bIns="45710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endParaRPr lang="ko-KR" altLang="en-US" sz="1700">
              <a:solidFill>
                <a:schemeClr val="bg1"/>
              </a:solidFill>
              <a:latin typeface="Calibri" panose="020F0502020204030204" pitchFamily="34" charset="0"/>
              <a:ea typeface="Gulim" panose="020B0600000101010101" pitchFamily="34" charset="-127"/>
            </a:endParaRPr>
          </a:p>
        </p:txBody>
      </p:sp>
      <p:sp>
        <p:nvSpPr>
          <p:cNvPr id="43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grpSp>
        <p:nvGrpSpPr>
          <p:cNvPr id="30" name="组合 2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31" name="矩形 3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466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194" y="26390"/>
            <a:ext cx="2426406" cy="815960"/>
          </a:xfrm>
          <a:prstGeom prst="rect">
            <a:avLst/>
          </a:prstGeom>
        </p:spPr>
      </p:pic>
      <p:sp>
        <p:nvSpPr>
          <p:cNvPr id="36" name="文本框 20"/>
          <p:cNvSpPr txBox="1"/>
          <p:nvPr/>
        </p:nvSpPr>
        <p:spPr>
          <a:xfrm>
            <a:off x="951553" y="176097"/>
            <a:ext cx="6018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3600" b="1" dirty="0">
                <a:solidFill>
                  <a:srgbClr val="519CD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lang="zh-CN" altLang="en-US" sz="3600" b="1" dirty="0">
              <a:solidFill>
                <a:srgbClr val="519CD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Group 5"/>
          <p:cNvGrpSpPr>
            <a:grpSpLocks/>
          </p:cNvGrpSpPr>
          <p:nvPr/>
        </p:nvGrpSpPr>
        <p:grpSpPr bwMode="auto">
          <a:xfrm>
            <a:off x="1127918" y="1307216"/>
            <a:ext cx="2514600" cy="2362904"/>
            <a:chOff x="1254" y="1901"/>
            <a:chExt cx="3576" cy="3362"/>
          </a:xfrm>
        </p:grpSpPr>
        <p:grpSp>
          <p:nvGrpSpPr>
            <p:cNvPr id="34" name="Group 6"/>
            <p:cNvGrpSpPr>
              <a:grpSpLocks/>
            </p:cNvGrpSpPr>
            <p:nvPr/>
          </p:nvGrpSpPr>
          <p:grpSpPr bwMode="auto">
            <a:xfrm>
              <a:off x="1254" y="1901"/>
              <a:ext cx="3576" cy="3362"/>
              <a:chOff x="929" y="5643"/>
              <a:chExt cx="7625" cy="5658"/>
            </a:xfrm>
          </p:grpSpPr>
          <p:pic>
            <p:nvPicPr>
              <p:cNvPr id="40" name="Picture 7" descr="img4_picture1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208" t="6490" r="9792" b="11691"/>
              <a:stretch>
                <a:fillRect/>
              </a:stretch>
            </p:blipFill>
            <p:spPr bwMode="auto">
              <a:xfrm>
                <a:off x="929" y="5643"/>
                <a:ext cx="3960" cy="324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1" name="Picture 8" descr="img4_picture2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495" t="12363" r="16322" b="13461"/>
              <a:stretch>
                <a:fillRect/>
              </a:stretch>
            </p:blipFill>
            <p:spPr bwMode="auto">
              <a:xfrm>
                <a:off x="2782" y="6843"/>
                <a:ext cx="3957" cy="3240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2" name="Picture 9" descr="img4_picture3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4536" t="7771" r="9883" b="10622"/>
              <a:stretch>
                <a:fillRect/>
              </a:stretch>
            </p:blipFill>
            <p:spPr bwMode="auto">
              <a:xfrm>
                <a:off x="4594" y="8103"/>
                <a:ext cx="3960" cy="3198"/>
              </a:xfrm>
              <a:prstGeom prst="rect">
                <a:avLst/>
              </a:prstGeom>
              <a:noFill/>
              <a:ln>
                <a:noFill/>
              </a:ln>
              <a:effectLst>
                <a:outerShdw dist="107763" dir="2700000" algn="ctr" rotWithShape="0">
                  <a:srgbClr val="808080">
                    <a:alpha val="50000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35" name="Rectangle 10"/>
            <p:cNvSpPr>
              <a:spLocks noChangeArrowheads="1"/>
            </p:cNvSpPr>
            <p:nvPr/>
          </p:nvSpPr>
          <p:spPr bwMode="auto">
            <a:xfrm>
              <a:off x="1579" y="2225"/>
              <a:ext cx="325" cy="32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7" name="Rectangle 11"/>
            <p:cNvSpPr>
              <a:spLocks noChangeArrowheads="1"/>
            </p:cNvSpPr>
            <p:nvPr/>
          </p:nvSpPr>
          <p:spPr bwMode="auto">
            <a:xfrm>
              <a:off x="3321" y="2876"/>
              <a:ext cx="326" cy="325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8" name="Rectangle 12"/>
            <p:cNvSpPr>
              <a:spLocks noChangeArrowheads="1"/>
            </p:cNvSpPr>
            <p:nvPr/>
          </p:nvSpPr>
          <p:spPr bwMode="auto">
            <a:xfrm>
              <a:off x="3759" y="3507"/>
              <a:ext cx="325" cy="326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  <p:sp>
          <p:nvSpPr>
            <p:cNvPr id="39" name="Rectangle 13"/>
            <p:cNvSpPr>
              <a:spLocks noChangeArrowheads="1"/>
            </p:cNvSpPr>
            <p:nvPr/>
          </p:nvSpPr>
          <p:spPr bwMode="auto">
            <a:xfrm>
              <a:off x="4110" y="4485"/>
              <a:ext cx="325" cy="325"/>
            </a:xfrm>
            <a:prstGeom prst="rect">
              <a:avLst/>
            </a:prstGeom>
            <a:noFill/>
            <a:ln w="25400">
              <a:solidFill>
                <a:srgbClr val="FF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defPPr>
                <a:defRPr lang="ja-JP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5pPr>
              <a:lvl6pPr marL="22860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6pPr>
              <a:lvl7pPr marL="27432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7pPr>
              <a:lvl8pPr marL="32004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8pPr>
              <a:lvl9pPr marL="3657600" algn="l" defTabSz="914400" rtl="0" eaLnBrk="1" latinLnBrk="0" hangingPunct="1">
                <a:defRPr kumimoji="1" sz="2400" kern="12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  <a:cs typeface="+mn-cs"/>
                </a:defRPr>
              </a:lvl9pPr>
            </a:lstStyle>
            <a:p>
              <a:pPr eaLnBrk="1" hangingPunct="1"/>
              <a:endParaRPr lang="ko-KR" altLang="en-US" sz="1700">
                <a:solidFill>
                  <a:schemeClr val="bg1"/>
                </a:solidFill>
                <a:latin typeface="Calibri" panose="020F0502020204030204" pitchFamily="34" charset="0"/>
                <a:ea typeface="Gulim" panose="020B0600000101010101" pitchFamily="34" charset="-127"/>
              </a:endParaRPr>
            </a:p>
          </p:txBody>
        </p:sp>
      </p:grpSp>
      <p:sp>
        <p:nvSpPr>
          <p:cNvPr id="11" name="Right Arrow 14"/>
          <p:cNvSpPr/>
          <p:nvPr/>
        </p:nvSpPr>
        <p:spPr>
          <a:xfrm>
            <a:off x="4252118" y="2068513"/>
            <a:ext cx="609600" cy="484188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9" tIns="45710" rIns="91419" bIns="45710" anchor="ctr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186" fontAlgn="auto">
              <a:spcBef>
                <a:spcPts val="0"/>
              </a:spcBef>
              <a:spcAft>
                <a:spcPts val="0"/>
              </a:spcAft>
              <a:defRPr/>
            </a:pPr>
            <a:endParaRPr lang="ko-KR" altLang="en-US" sz="1700">
              <a:solidFill>
                <a:schemeClr val="bg1"/>
              </a:solidFill>
            </a:endParaRPr>
          </a:p>
        </p:txBody>
      </p:sp>
      <p:grpSp>
        <p:nvGrpSpPr>
          <p:cNvPr id="17" name="Group 33"/>
          <p:cNvGrpSpPr>
            <a:grpSpLocks/>
          </p:cNvGrpSpPr>
          <p:nvPr/>
        </p:nvGrpSpPr>
        <p:grpSpPr bwMode="auto">
          <a:xfrm>
            <a:off x="5623718" y="1306513"/>
            <a:ext cx="2590800" cy="2590800"/>
            <a:chOff x="5257800" y="1524000"/>
            <a:chExt cx="2590800" cy="2590800"/>
          </a:xfrm>
        </p:grpSpPr>
        <p:pic>
          <p:nvPicPr>
            <p:cNvPr id="26" name="Picture 2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57800" y="1524000"/>
              <a:ext cx="2590800" cy="2590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3"/>
            <p:cNvPicPr>
              <a:picLocks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00704" y="3150407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4"/>
            <p:cNvPicPr>
              <a:picLocks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43637" y="2828926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5"/>
            <p:cNvPicPr>
              <a:picLocks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10422" y="3795711"/>
              <a:ext cx="302400" cy="302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1" name="Picture 49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618" y="4362451"/>
            <a:ext cx="1036638" cy="912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Rectangle 11"/>
          <p:cNvSpPr>
            <a:spLocks noChangeArrowheads="1"/>
          </p:cNvSpPr>
          <p:nvPr/>
        </p:nvSpPr>
        <p:spPr bwMode="auto">
          <a:xfrm>
            <a:off x="1432718" y="2297113"/>
            <a:ext cx="228600" cy="228600"/>
          </a:xfrm>
          <a:prstGeom prst="rect">
            <a:avLst/>
          </a:prstGeom>
          <a:noFill/>
          <a:ln w="254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1419" tIns="45710" rIns="91419" bIns="45710"/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endParaRPr lang="ko-KR" altLang="en-US" sz="1700">
              <a:solidFill>
                <a:schemeClr val="bg1"/>
              </a:solidFill>
              <a:latin typeface="Calibri" panose="020F0502020204030204" pitchFamily="34" charset="0"/>
              <a:ea typeface="Gulim" panose="020B0600000101010101" pitchFamily="34" charset="-127"/>
            </a:endParaRPr>
          </a:p>
        </p:txBody>
      </p:sp>
      <p:sp>
        <p:nvSpPr>
          <p:cNvPr id="43" name="TextBox 22"/>
          <p:cNvSpPr txBox="1">
            <a:spLocks noChangeArrowheads="1"/>
          </p:cNvSpPr>
          <p:nvPr/>
        </p:nvSpPr>
        <p:spPr bwMode="auto">
          <a:xfrm>
            <a:off x="9798814" y="6475795"/>
            <a:ext cx="2305050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zh-CN" sz="1600" dirty="0"/>
              <a:t>Slide credit: Andrew Ng</a:t>
            </a:r>
          </a:p>
        </p:txBody>
      </p:sp>
      <p:sp>
        <p:nvSpPr>
          <p:cNvPr id="46" name="Rectangle 492"/>
          <p:cNvSpPr>
            <a:spLocks noChangeArrowheads="1"/>
          </p:cNvSpPr>
          <p:nvPr/>
        </p:nvSpPr>
        <p:spPr bwMode="auto">
          <a:xfrm>
            <a:off x="2247106" y="4583670"/>
            <a:ext cx="4219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ja-JP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kumimoji="1"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 eaLnBrk="1" hangingPunct="1"/>
            <a:r>
              <a:rPr lang="en-US" altLang="zh-CN" dirty="0">
                <a:solidFill>
                  <a:srgbClr val="000000"/>
                </a:solidFill>
                <a:latin typeface="Symbol" panose="05050102010706020507" pitchFamily="18" charset="2"/>
              </a:rPr>
              <a:t>»</a:t>
            </a:r>
            <a:r>
              <a:rPr lang="en-US" altLang="zh-CN" dirty="0">
                <a:solidFill>
                  <a:srgbClr val="000000"/>
                </a:solidFill>
                <a:latin typeface="Perpetua" panose="02020502060401020303" pitchFamily="18" charset="0"/>
              </a:rPr>
              <a:t> </a:t>
            </a:r>
            <a:endParaRPr lang="en-US" altLang="zh-CN" dirty="0">
              <a:solidFill>
                <a:srgbClr val="000000"/>
              </a:solidFill>
              <a:latin typeface="cmsy10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0" y="854532"/>
            <a:ext cx="12192000" cy="234569"/>
            <a:chOff x="0" y="1295400"/>
            <a:chExt cx="12192000" cy="438150"/>
          </a:xfrm>
        </p:grpSpPr>
        <p:sp>
          <p:nvSpPr>
            <p:cNvPr id="31" name="矩形 30"/>
            <p:cNvSpPr/>
            <p:nvPr/>
          </p:nvSpPr>
          <p:spPr>
            <a:xfrm>
              <a:off x="0" y="1295400"/>
              <a:ext cx="12192000" cy="438150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887105" y="1295400"/>
              <a:ext cx="128896" cy="438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0" y="1295400"/>
              <a:ext cx="887104" cy="438150"/>
            </a:xfrm>
            <a:prstGeom prst="rect">
              <a:avLst/>
            </a:prstGeom>
            <a:solidFill>
              <a:srgbClr val="57A9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8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2438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標準デザイン">
  <a:themeElements>
    <a:clrScheme name="2_標準デザイン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2_標準デザイン">
      <a:majorFont>
        <a:latin typeface="Tahoma"/>
        <a:ea typeface="ＭＳ Ｐゴシック"/>
        <a:cs typeface=""/>
      </a:majorFont>
      <a:minorFont>
        <a:latin typeface="Tahoma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28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28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lnDef>
  </a:objectDefaults>
  <a:extraClrSchemeLst>
    <a:extraClrScheme>
      <a:clrScheme name="2_標準デザイン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標準デザイン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標準デザイン">
  <a:themeElements>
    <a:clrScheme name="2_標準デザイン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2_標準デザイン">
      <a:majorFont>
        <a:latin typeface="Tahoma"/>
        <a:ea typeface="ＭＳ Ｐゴシック"/>
        <a:cs typeface=""/>
      </a:majorFont>
      <a:minorFont>
        <a:latin typeface="Tahoma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28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28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lnDef>
  </a:objectDefaults>
  <a:extraClrSchemeLst>
    <a:extraClrScheme>
      <a:clrScheme name="2_標準デザイン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標準デザイン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4_標準デザイン">
  <a:themeElements>
    <a:clrScheme name="2_標準デザイン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2_標準デザイン">
      <a:majorFont>
        <a:latin typeface="Tahoma"/>
        <a:ea typeface="ＭＳ Ｐゴシック"/>
        <a:cs typeface=""/>
      </a:majorFont>
      <a:minorFont>
        <a:latin typeface="Tahoma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28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281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50" charset="-128"/>
          </a:defRPr>
        </a:defPPr>
      </a:lstStyle>
    </a:lnDef>
  </a:objectDefaults>
  <a:extraClrSchemeLst>
    <a:extraClrScheme>
      <a:clrScheme name="2_標準デザイン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標準デザイン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標準デザイン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17189</TotalTime>
  <Words>1491</Words>
  <Application>Microsoft Office PowerPoint</Application>
  <PresentationFormat>宽屏</PresentationFormat>
  <Paragraphs>449</Paragraphs>
  <Slides>66</Slides>
  <Notes>66</Notes>
  <HiddenSlides>0</HiddenSlides>
  <MMClips>0</MMClips>
  <ScaleCrop>false</ScaleCrop>
  <HeadingPairs>
    <vt:vector size="8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4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66</vt:i4>
      </vt:variant>
    </vt:vector>
  </HeadingPairs>
  <TitlesOfParts>
    <vt:vector size="93" baseType="lpstr">
      <vt:lpstr>cmsy10</vt:lpstr>
      <vt:lpstr>Gulim</vt:lpstr>
      <vt:lpstr>Helvetica LT Std</vt:lpstr>
      <vt:lpstr>Hiragino Sans GB W3</vt:lpstr>
      <vt:lpstr>맑은 고딕</vt:lpstr>
      <vt:lpstr>Microsoft YaHei UI</vt:lpstr>
      <vt:lpstr>ＭＳ Ｐゴシック</vt:lpstr>
      <vt:lpstr>ＭＳ Ｐゴシック</vt:lpstr>
      <vt:lpstr>方正大黑简体</vt:lpstr>
      <vt:lpstr>宋体</vt:lpstr>
      <vt:lpstr>微软雅黑</vt:lpstr>
      <vt:lpstr>Arial</vt:lpstr>
      <vt:lpstr>Arial Black</vt:lpstr>
      <vt:lpstr>Calibri</vt:lpstr>
      <vt:lpstr>Calibri Light</vt:lpstr>
      <vt:lpstr>Cambria</vt:lpstr>
      <vt:lpstr>Helvetica</vt:lpstr>
      <vt:lpstr>Perpetua</vt:lpstr>
      <vt:lpstr>Symbol</vt:lpstr>
      <vt:lpstr>Tahoma</vt:lpstr>
      <vt:lpstr>Times New Roman</vt:lpstr>
      <vt:lpstr>Wingdings</vt:lpstr>
      <vt:lpstr>Office 主题</vt:lpstr>
      <vt:lpstr>2_標準デザイン</vt:lpstr>
      <vt:lpstr>3_標準デザイン</vt:lpstr>
      <vt:lpstr>4_標準デザイン</vt:lpstr>
      <vt:lpstr>Equation</vt:lpstr>
      <vt:lpstr>Sparse Coding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deep learning</dc:title>
  <dc:creator>Xudong Cao</dc:creator>
  <cp:lastModifiedBy>daoxiang</cp:lastModifiedBy>
  <cp:revision>1140</cp:revision>
  <dcterms:created xsi:type="dcterms:W3CDTF">2013-07-23T08:50:25Z</dcterms:created>
  <dcterms:modified xsi:type="dcterms:W3CDTF">2017-01-12T10:43:24Z</dcterms:modified>
</cp:coreProperties>
</file>

<file path=docProps/thumbnail.jpeg>
</file>